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
          <p15:clr>
            <a:srgbClr val="747775"/>
          </p15:clr>
        </p15:guide>
        <p15:guide id="2" pos="144">
          <p15:clr>
            <a:srgbClr val="747775"/>
          </p15:clr>
        </p15:guide>
        <p15:guide id="3" pos="288">
          <p15:clr>
            <a:srgbClr val="747775"/>
          </p15:clr>
        </p15:guide>
        <p15:guide id="4" pos="864">
          <p15:clr>
            <a:srgbClr val="747775"/>
          </p15:clr>
        </p15:guide>
        <p15:guide id="5" pos="432">
          <p15:clr>
            <a:srgbClr val="747775"/>
          </p15:clr>
        </p15:guide>
        <p15:guide id="6" pos="1080">
          <p15:clr>
            <a:srgbClr val="747775"/>
          </p15:clr>
        </p15:guide>
        <p15:guide id="7" pos="1152">
          <p15:clr>
            <a:srgbClr val="747775"/>
          </p15:clr>
        </p15:guide>
        <p15:guide id="8" pos="1224">
          <p15:clr>
            <a:srgbClr val="747775"/>
          </p15:clr>
        </p15:guide>
        <p15:guide id="9" orient="horz" pos="720">
          <p15:clr>
            <a:srgbClr val="747775"/>
          </p15:clr>
        </p15:guide>
        <p15:guide id="10" orient="horz" pos="2016">
          <p15:clr>
            <a:srgbClr val="747775"/>
          </p15:clr>
        </p15:guide>
        <p15:guide id="11" orient="horz" pos="2304">
          <p15:clr>
            <a:srgbClr val="747775"/>
          </p15:clr>
        </p15:guide>
        <p15:guide id="12" orient="horz" pos="4174">
          <p15:clr>
            <a:srgbClr val="747775"/>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lIv1MZj8d6LPK7x+Gl7rl1drDf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Hagerty" initials="" lastIdx="1" clrIdx="0"/>
  <p:cmAuthor id="1" name="Esther Boyd"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B66265-744A-F5E1-3A54-960F65C96B2E}" v="5" dt="2024-12-19T01:14:01.989"/>
  </p1510:revLst>
</p1510:revInfo>
</file>

<file path=ppt/tableStyles.xml><?xml version="1.0" encoding="utf-8"?>
<a:tblStyleLst xmlns:a="http://schemas.openxmlformats.org/drawingml/2006/main" def="{2B1F0281-BF4A-4EC7-B61D-52934669CD6E}">
  <a:tblStyle styleId="{2B1F0281-BF4A-4EC7-B61D-52934669CD6E}" styleName="Table_0">
    <a:wholeTbl>
      <a:tcTxStyle b="off" i="off">
        <a:font>
          <a:latin typeface="Arial"/>
          <a:ea typeface="Arial"/>
          <a:cs typeface="Arial"/>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5"/>
  </p:normalViewPr>
  <p:slideViewPr>
    <p:cSldViewPr snapToGrid="0">
      <p:cViewPr varScale="1">
        <p:scale>
          <a:sx n="136" d="100"/>
          <a:sy n="136" d="100"/>
        </p:scale>
        <p:origin x="216" y="1688"/>
      </p:cViewPr>
      <p:guideLst>
        <p:guide orient="horz" pos="144"/>
        <p:guide pos="144"/>
        <p:guide pos="288"/>
        <p:guide pos="864"/>
        <p:guide pos="432"/>
        <p:guide pos="1080"/>
        <p:guide pos="1152"/>
        <p:guide pos="1224"/>
        <p:guide orient="horz" pos="720"/>
        <p:guide orient="horz" pos="2016"/>
        <p:guide orient="horz" pos="2304"/>
        <p:guide orient="horz" pos="4174"/>
      </p:guideLst>
    </p:cSldViewPr>
  </p:slideViewPr>
  <p:notesTextViewPr>
    <p:cViewPr>
      <p:scale>
        <a:sx n="1" d="1"/>
        <a:sy n="1" d="1"/>
      </p:scale>
      <p:origin x="0" y="0"/>
    </p:cViewPr>
  </p:notesTextViewPr>
  <p:notesViewPr>
    <p:cSldViewPr snapToGrid="0">
      <p:cViewPr varScale="1">
        <p:scale>
          <a:sx n="164" d="100"/>
          <a:sy n="164" d="100"/>
        </p:scale>
        <p:origin x="2864" y="1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Reznik" userId="S::freznik@masscec.com::1d61764e-418c-4f9e-8a66-f9597a98ac98" providerId="AD" clId="Web-{F3B66265-744A-F5E1-3A54-960F65C96B2E}"/>
    <pc:docChg chg="modSld">
      <pc:chgData name="Francesca Reznik" userId="S::freznik@masscec.com::1d61764e-418c-4f9e-8a66-f9597a98ac98" providerId="AD" clId="Web-{F3B66265-744A-F5E1-3A54-960F65C96B2E}" dt="2024-12-19T01:14:01.974" v="4" actId="1076"/>
      <pc:docMkLst>
        <pc:docMk/>
      </pc:docMkLst>
      <pc:sldChg chg="addSp delSp modSp">
        <pc:chgData name="Francesca Reznik" userId="S::freznik@masscec.com::1d61764e-418c-4f9e-8a66-f9597a98ac98" providerId="AD" clId="Web-{F3B66265-744A-F5E1-3A54-960F65C96B2E}" dt="2024-12-19T01:14:01.974" v="4" actId="1076"/>
        <pc:sldMkLst>
          <pc:docMk/>
          <pc:sldMk cId="0" sldId="261"/>
        </pc:sldMkLst>
        <pc:spChg chg="del">
          <ac:chgData name="Francesca Reznik" userId="S::freznik@masscec.com::1d61764e-418c-4f9e-8a66-f9597a98ac98" providerId="AD" clId="Web-{F3B66265-744A-F5E1-3A54-960F65C96B2E}" dt="2024-12-19T01:13:42.052" v="0"/>
          <ac:spMkLst>
            <pc:docMk/>
            <pc:sldMk cId="0" sldId="261"/>
            <ac:spMk id="248" creationId="{00000000-0000-0000-0000-000000000000}"/>
          </ac:spMkLst>
        </pc:spChg>
        <pc:picChg chg="add mod">
          <ac:chgData name="Francesca Reznik" userId="S::freznik@masscec.com::1d61764e-418c-4f9e-8a66-f9597a98ac98" providerId="AD" clId="Web-{F3B66265-744A-F5E1-3A54-960F65C96B2E}" dt="2024-12-19T01:14:01.974" v="4" actId="1076"/>
          <ac:picMkLst>
            <pc:docMk/>
            <pc:sldMk cId="0" sldId="261"/>
            <ac:picMk id="2" creationId="{C09176D9-4A90-04CE-F552-EE20BB244EE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636815" y="458788"/>
            <a:ext cx="3584370" cy="201620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2551611"/>
            <a:ext cx="5486400" cy="61336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Today, we’ll explore specific roles in management and analysis that contribute to clean energy projects.</a:t>
            </a:r>
            <a:endParaRPr dirty="0">
              <a:latin typeface="Calibri" panose="020F0502020204030204" pitchFamily="34" charset="0"/>
              <a:cs typeface="Calibri" panose="020F0502020204030204" pitchFamily="34" charset="0"/>
            </a:endParaRPr>
          </a:p>
        </p:txBody>
      </p:sp>
      <p:sp>
        <p:nvSpPr>
          <p:cNvPr id="173" name="Google Shape;17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4:notes"/>
          <p:cNvSpPr txBox="1">
            <a:spLocks noGrp="1"/>
          </p:cNvSpPr>
          <p:nvPr>
            <p:ph type="body" idx="1"/>
          </p:nvPr>
        </p:nvSpPr>
        <p:spPr>
          <a:xfrm>
            <a:off x="685800" y="2929180"/>
            <a:ext cx="5486400" cy="575603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latin typeface="Calibri"/>
                <a:ea typeface="Calibri"/>
                <a:cs typeface="Calibri"/>
                <a:sym typeface="Calibri"/>
              </a:rPr>
              <a:t>Manager and analyst roles share four common key skills: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b="1" dirty="0">
                <a:latin typeface="Calibri"/>
                <a:ea typeface="Calibri"/>
                <a:cs typeface="Calibri"/>
                <a:sym typeface="Calibri"/>
              </a:rPr>
              <a:t>Communication: </a:t>
            </a:r>
            <a:r>
              <a:rPr lang="en-US" dirty="0">
                <a:latin typeface="Calibri"/>
                <a:ea typeface="Calibri"/>
                <a:cs typeface="Calibri"/>
                <a:sym typeface="Calibri"/>
              </a:rPr>
              <a:t>People in these roles need to communicate clearly and effectively with team members, customers, community members, and all kinds of stakeholders and project members. This includes speaking clearly and listening carefully. They also need to communicate well when people are upset, as they may be dealing with difficult situations such as project delays or unexpected situations.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b="1" dirty="0">
                <a:latin typeface="Calibri"/>
                <a:ea typeface="Calibri"/>
                <a:cs typeface="Calibri"/>
                <a:sym typeface="Calibri"/>
              </a:rPr>
              <a:t>Critical Thinking: </a:t>
            </a:r>
            <a:r>
              <a:rPr lang="en-US" dirty="0">
                <a:latin typeface="Calibri"/>
                <a:ea typeface="Calibri"/>
                <a:cs typeface="Calibri"/>
                <a:sym typeface="Calibri"/>
              </a:rPr>
              <a:t>These roles require problem-solving and strategic decisions. Managers and analysts must exercise sound judgment, even under pressure.</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b="1" dirty="0">
                <a:latin typeface="Calibri"/>
                <a:ea typeface="Calibri"/>
                <a:cs typeface="Calibri"/>
                <a:sym typeface="Calibri"/>
              </a:rPr>
              <a:t>Project management:</a:t>
            </a:r>
            <a:r>
              <a:rPr lang="en-US" dirty="0">
                <a:latin typeface="Calibri"/>
                <a:ea typeface="Calibri"/>
                <a:cs typeface="Calibri"/>
                <a:sym typeface="Calibri"/>
              </a:rPr>
              <a:t> This role includes planning, organizing, and leading projects. It is excellent for detail-oriented people.</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b="1" dirty="0">
                <a:latin typeface="Calibri"/>
                <a:ea typeface="Calibri"/>
                <a:cs typeface="Calibri"/>
                <a:sym typeface="Calibri"/>
              </a:rPr>
              <a:t>Analytical skills: </a:t>
            </a:r>
            <a:r>
              <a:rPr lang="en-US" dirty="0">
                <a:latin typeface="Calibri"/>
                <a:ea typeface="Calibri"/>
                <a:cs typeface="Calibri"/>
                <a:sym typeface="Calibri"/>
              </a:rPr>
              <a:t>All of these roles require some level of collecting data, analyzing and understanding that data, and making evidence-based recommendations.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All of these skills are important to careers in clean energy. They help clean energy projects go smoothly, educate people about the benefits of clean energy, and help them transition to new technologies.</a:t>
            </a:r>
            <a:endParaRPr dirty="0">
              <a:latin typeface="Calibri"/>
              <a:ea typeface="Calibri"/>
              <a:cs typeface="Calibri"/>
              <a:sym typeface="Calibri"/>
            </a:endParaRPr>
          </a:p>
          <a:p>
            <a:pPr marL="0" lvl="0" indent="0" algn="l" rtl="0">
              <a:lnSpc>
                <a:spcPct val="100000"/>
              </a:lnSpc>
              <a:spcBef>
                <a:spcPts val="0"/>
              </a:spcBef>
              <a:spcAft>
                <a:spcPts val="0"/>
              </a:spcAft>
              <a:buNone/>
            </a:pPr>
            <a:endParaRPr sz="1100" dirty="0"/>
          </a:p>
        </p:txBody>
      </p:sp>
      <p:sp>
        <p:nvSpPr>
          <p:cNvPr id="293" name="Google Shape;29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9: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9:notes"/>
          <p:cNvSpPr txBox="1">
            <a:spLocks noGrp="1"/>
          </p:cNvSpPr>
          <p:nvPr>
            <p:ph type="body" idx="1"/>
          </p:nvPr>
        </p:nvSpPr>
        <p:spPr>
          <a:xfrm>
            <a:off x="685800" y="2551611"/>
            <a:ext cx="5486400" cy="6133601"/>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Explain that most manager and analyst roles require a college degree.</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Some two-year programs for project managers can be a good starting point; however, many positions require a bachelor’s or four-year degree.</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Highlight that several certifications specific to project management, such as a Master of Project Management certification, can help you obtain more senior project management roles and potentially higher pay rates.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Explain that there are similar certificate programs for program managers and certain analysts.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It is pointed out that there are also programs specializing in energy management or sustainability for businesses focusing more on business practices that can benefit analysts. Most of those programs last from a couple of months to one year.</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Char char="•"/>
            </a:pPr>
            <a:r>
              <a:rPr lang="en-US" dirty="0">
                <a:latin typeface="Calibri" panose="020F0502020204030204" pitchFamily="34" charset="0"/>
                <a:cs typeface="Calibri" panose="020F0502020204030204" pitchFamily="34" charset="0"/>
              </a:rPr>
              <a:t>Share the median wages.</a:t>
            </a:r>
            <a:endParaRPr dirty="0">
              <a:latin typeface="Calibri" panose="020F0502020204030204" pitchFamily="34" charset="0"/>
              <a:cs typeface="Calibri" panose="020F0502020204030204" pitchFamily="34" charset="0"/>
            </a:endParaRPr>
          </a:p>
        </p:txBody>
      </p:sp>
      <p:sp>
        <p:nvSpPr>
          <p:cNvPr id="304" name="Google Shape;30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0: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0:notes"/>
          <p:cNvSpPr txBox="1">
            <a:spLocks noGrp="1"/>
          </p:cNvSpPr>
          <p:nvPr>
            <p:ph type="body" idx="1"/>
          </p:nvPr>
        </p:nvSpPr>
        <p:spPr>
          <a:xfrm>
            <a:off x="685800" y="2551611"/>
            <a:ext cx="5486400" cy="6133601"/>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roles continue to increase in demand and have lots of growth potential.</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As clean energy expands and the number of projects grows, so will the need for managers and analysts.</a:t>
            </a:r>
            <a:endParaRPr dirty="0">
              <a:latin typeface="Calibri" panose="020F0502020204030204" pitchFamily="34" charset="0"/>
              <a:cs typeface="Calibri" panose="020F0502020204030204" pitchFamily="34" charset="0"/>
            </a:endParaRPr>
          </a:p>
          <a:p>
            <a:pPr marL="457200" lvl="0" indent="-13970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p:txBody>
      </p:sp>
      <p:sp>
        <p:nvSpPr>
          <p:cNvPr id="315" name="Google Shape;31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a:spLocks noGrp="1" noRot="1" noChangeAspect="1"/>
          </p:cNvSpPr>
          <p:nvPr>
            <p:ph type="sldImg" idx="2"/>
          </p:nvPr>
        </p:nvSpPr>
        <p:spPr>
          <a:xfrm>
            <a:off x="2411413" y="203200"/>
            <a:ext cx="2035175" cy="1144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1:notes"/>
          <p:cNvSpPr txBox="1">
            <a:spLocks noGrp="1"/>
          </p:cNvSpPr>
          <p:nvPr>
            <p:ph type="body" idx="1"/>
          </p:nvPr>
        </p:nvSpPr>
        <p:spPr>
          <a:xfrm>
            <a:off x="685800" y="1425845"/>
            <a:ext cx="5486400" cy="725936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latin typeface="Calibri"/>
                <a:ea typeface="Calibri"/>
                <a:cs typeface="Calibri"/>
                <a:sym typeface="Calibri"/>
              </a:rPr>
              <a:t>Activity Objective:</a:t>
            </a:r>
            <a:r>
              <a:rPr lang="en-US" dirty="0">
                <a:latin typeface="Calibri"/>
                <a:ea typeface="Calibri"/>
                <a:cs typeface="Calibri"/>
                <a:sym typeface="Calibri"/>
              </a:rPr>
              <a:t> Students will practice data analysis and critical thinking by assessing the status of a clean energy project and creating a plan to address challenges. They will develop a communication and resource-planning strategy necessary for success.</a:t>
            </a:r>
            <a:endParaRPr dirty="0">
              <a:latin typeface="Calibri"/>
              <a:ea typeface="Calibri"/>
              <a:cs typeface="Calibri"/>
              <a:sym typeface="Calibri"/>
            </a:endParaRPr>
          </a:p>
          <a:p>
            <a:pPr marL="0" lvl="0" indent="0" algn="l" rtl="0">
              <a:lnSpc>
                <a:spcPct val="115000"/>
              </a:lnSpc>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Divide the students into small groups and direct them to their worksheets, which they will use to complete this activity.</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Assign each group one of three possible projects, each with a unique set of challenges: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Project A: Community Solar Installation Delays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Project B: Offshore Wind Turbine Maintenance</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Project C: Electric Vehicle (EV) Transit Hub Charging Station</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Working together, students will review the provided information about their assigned project. They must </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Identify key factors affecting the project (e.g., delays, budget issues, staffing shortages) and determine the current status of the project based on the data</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Develop a project recovery plan</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Define a clear goal for getting the project back on track. Examples:</a:t>
            </a:r>
            <a:endParaRPr dirty="0">
              <a:latin typeface="Calibri"/>
              <a:ea typeface="Calibri"/>
              <a:cs typeface="Calibri"/>
              <a:sym typeface="Calibri"/>
            </a:endParaRPr>
          </a:p>
          <a:p>
            <a:pPr marL="1371600" lvl="2"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For Project A: complete solar panel installation by April 15 within a revised budget</a:t>
            </a:r>
            <a:endParaRPr dirty="0">
              <a:latin typeface="Calibri"/>
              <a:ea typeface="Calibri"/>
              <a:cs typeface="Calibri"/>
              <a:sym typeface="Calibri"/>
            </a:endParaRPr>
          </a:p>
          <a:p>
            <a:pPr marL="1371600" lvl="2"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For Project B: repair the high-priority turbines within two weeks and maintain production levels</a:t>
            </a:r>
            <a:endParaRPr dirty="0">
              <a:latin typeface="Calibri"/>
              <a:ea typeface="Calibri"/>
              <a:cs typeface="Calibri"/>
              <a:sym typeface="Calibri"/>
            </a:endParaRPr>
          </a:p>
          <a:p>
            <a:pPr marL="1371600" lvl="2"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For Project C: complete the charging station set up by March 20 with minimal impact on nearby businesses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Name clear actions needed to achieve their defined goal</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Describe a communication plan, clearly stating who they will communicate to and how</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Identify any resources required (budget adjustments, additional labor, access to equipment, etc.)</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Encourage students to think critically about each cause of delay and consider alternative strategies—problem-solving and creative thinking are essential project management skills! </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After 10–12 minutes of project planning, ask the groups to present their project plans to the rest of the class.</a:t>
            </a:r>
            <a:endParaRPr dirty="0">
              <a:latin typeface="Calibri"/>
              <a:ea typeface="Calibri"/>
              <a:cs typeface="Calibri"/>
              <a:sym typeface="Calibri"/>
            </a:endParaRPr>
          </a:p>
          <a:p>
            <a:pPr marL="0" lvl="0" indent="0" algn="l" rtl="0">
              <a:lnSpc>
                <a:spcPct val="100000"/>
              </a:lnSpc>
              <a:spcBef>
                <a:spcPts val="0"/>
              </a:spcBef>
              <a:spcAft>
                <a:spcPts val="0"/>
              </a:spcAft>
              <a:buNone/>
            </a:pPr>
            <a:endParaRPr b="1" dirty="0"/>
          </a:p>
        </p:txBody>
      </p:sp>
      <p:sp>
        <p:nvSpPr>
          <p:cNvPr id="326" name="Google Shape;32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8: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8:notes"/>
          <p:cNvSpPr txBox="1">
            <a:spLocks noGrp="1"/>
          </p:cNvSpPr>
          <p:nvPr>
            <p:ph type="body" idx="1"/>
          </p:nvPr>
        </p:nvSpPr>
        <p:spPr>
          <a:xfrm>
            <a:off x="685800" y="2551611"/>
            <a:ext cx="5486400" cy="6133601"/>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Presentations and debrief:</a:t>
            </a:r>
            <a:endParaRPr b="1" dirty="0">
              <a:latin typeface="Calibri"/>
              <a:ea typeface="Calibri"/>
              <a:cs typeface="Calibri"/>
              <a:sym typeface="Calibri"/>
            </a:endParaRPr>
          </a:p>
          <a:p>
            <a:pPr marL="0" lvl="0" indent="0" algn="l" rtl="0">
              <a:lnSpc>
                <a:spcPct val="115000"/>
              </a:lnSpc>
              <a:spcBef>
                <a:spcPts val="0"/>
              </a:spcBef>
              <a:spcAft>
                <a:spcPts val="0"/>
              </a:spcAft>
              <a:buNone/>
            </a:pPr>
            <a:r>
              <a:rPr lang="en-US" i="1" dirty="0">
                <a:latin typeface="Calibri"/>
                <a:ea typeface="Calibri"/>
                <a:cs typeface="Calibri"/>
                <a:sym typeface="Calibri"/>
              </a:rPr>
              <a:t>There are no right or wrong responses; the goal of this activity is to practice problem-solving and communication.</a:t>
            </a:r>
            <a:endParaRPr i="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Discuss the different approaches groups took to manage their challenges.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Identify any differences between groups that worked on the same projects.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Encourage groups to respond to these two prompts on the screen:</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What was the most challenging aspect when creating your project recovery plan?</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What did you learn from how other groups approached their project?</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Highlight the importance of adaptability, data analysis, and communication in managing real-world projects.</a:t>
            </a:r>
            <a:endParaRPr dirty="0">
              <a:latin typeface="Calibri"/>
              <a:ea typeface="Calibri"/>
              <a:cs typeface="Calibri"/>
              <a:sym typeface="Calibri"/>
            </a:endParaRPr>
          </a:p>
          <a:p>
            <a:pPr marL="488950" lvl="0" indent="-82550" algn="l" rtl="0">
              <a:lnSpc>
                <a:spcPct val="100000"/>
              </a:lnSpc>
              <a:spcBef>
                <a:spcPts val="0"/>
              </a:spcBef>
              <a:spcAft>
                <a:spcPts val="0"/>
              </a:spcAft>
              <a:buSzPts val="1400"/>
              <a:buFont typeface="Arial"/>
              <a:buNone/>
            </a:pPr>
            <a:endParaRPr dirty="0"/>
          </a:p>
        </p:txBody>
      </p:sp>
      <p:sp>
        <p:nvSpPr>
          <p:cNvPr id="338" name="Google Shape;33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10bd32f27a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310bd32f27a_0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b="0" dirty="0">
                <a:latin typeface="Calibri" panose="020F0502020204030204" pitchFamily="34" charset="0"/>
                <a:cs typeface="Calibri" panose="020F0502020204030204" pitchFamily="34" charset="0"/>
              </a:rPr>
              <a:t>Review each point, emphasizing the impact of sales and customer service workers on climate goals and community engagement and education.</a:t>
            </a:r>
            <a:endParaRPr b="0" dirty="0">
              <a:latin typeface="Calibri" panose="020F0502020204030204" pitchFamily="34" charset="0"/>
              <a:cs typeface="Calibri" panose="020F0502020204030204" pitchFamily="34" charset="0"/>
            </a:endParaRPr>
          </a:p>
        </p:txBody>
      </p:sp>
      <p:sp>
        <p:nvSpPr>
          <p:cNvPr id="349" name="Google Shape;349;g310bd32f27a_0_1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10bd32f27a_0_222: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310bd32f27a_0_222: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Ask the students to share one skill or trait that makes them a good manager or analyst.</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It does not need to be one of the four skills highlighted in this lesson but it can be something else they picked up on from the video or the activities!</a:t>
            </a:r>
            <a:endParaRPr dirty="0">
              <a:latin typeface="Calibri" panose="020F0502020204030204" pitchFamily="34" charset="0"/>
              <a:cs typeface="Calibri" panose="020F0502020204030204" pitchFamily="34" charset="0"/>
            </a:endParaRPr>
          </a:p>
        </p:txBody>
      </p:sp>
      <p:sp>
        <p:nvSpPr>
          <p:cNvPr id="362" name="Google Shape;362;g310bd32f27a_0_2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18816bf515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318816bf515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378" name="Google Shape;378;g318816bf515_0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a:spLocks noGrp="1" noRot="1" noChangeAspect="1"/>
          </p:cNvSpPr>
          <p:nvPr>
            <p:ph type="sldImg" idx="2"/>
          </p:nvPr>
        </p:nvSpPr>
        <p:spPr>
          <a:xfrm>
            <a:off x="2557463" y="115888"/>
            <a:ext cx="1741487" cy="979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5:notes"/>
          <p:cNvSpPr txBox="1">
            <a:spLocks noGrp="1"/>
          </p:cNvSpPr>
          <p:nvPr>
            <p:ph type="body" idx="1"/>
          </p:nvPr>
        </p:nvSpPr>
        <p:spPr>
          <a:xfrm>
            <a:off x="685800" y="1208868"/>
            <a:ext cx="5486400" cy="781889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Activity objective: </a:t>
            </a:r>
            <a:r>
              <a:rPr lang="en-US" dirty="0">
                <a:latin typeface="Calibri"/>
                <a:ea typeface="Calibri"/>
                <a:cs typeface="Calibri"/>
                <a:sym typeface="Calibri"/>
              </a:rPr>
              <a:t>To prompt the students to think analytically to spot trends and hypothesize possible causes; to encourage students to relate to real-world situations when analysts and managers use datasets to make decisions on clean energy projects.</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Introduction:</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Data analysis is a key part of many roles in the clean energy field, including analysts and managers who monitor projects such as solar installations or wind farms.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Part of data analysis is spotting patterns in data and identifying what those patterns might indicate about a potential issue for the project.</a:t>
            </a:r>
            <a:endParaRPr dirty="0">
              <a:latin typeface="Calibri"/>
              <a:ea typeface="Calibri"/>
              <a:cs typeface="Calibri"/>
              <a:sym typeface="Calibri"/>
            </a:endParaRPr>
          </a:p>
          <a:p>
            <a:pPr marL="0" lvl="0" indent="0" algn="l" rtl="0">
              <a:lnSpc>
                <a:spcPct val="115000"/>
              </a:lnSpc>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Conduct this activity as a class or split the students into pairs or small groups to analyze the data and then come back together for discussion.</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Present the data for a local solar installation. This table shows energy output over the past six days. </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Ask the students to analyze and reflect on the data. Ask them </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What do you notice about the energy output?</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Are there any days where the energy output is significantly higher or lower?</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What do you think might have caused these changes in energy output?</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Encourage the students to share their observations and what steps they took to get to their analysis or conclusions.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Discuss possible causes and conclusions and ask the students to hypothesize about the reasons behind the changes. Let the students be creative! Examples: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Weather changes </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Equipment issues or maintenance needs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Seasonal or daily sun variations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Explain that identifying patterns and understanding their cause is critical for data analysts and project managers in clean energy. By analyzing data like this, they can spot issues early and take action to keep the project on track or address any problems before they get worse.</a:t>
            </a:r>
            <a:endParaRPr dirty="0">
              <a:latin typeface="Calibri"/>
              <a:ea typeface="Calibri"/>
              <a:cs typeface="Calibri"/>
              <a:sym typeface="Calibri"/>
            </a:endParaRPr>
          </a:p>
          <a:p>
            <a:pPr marL="171450" lvl="0" indent="-82550" algn="l" rtl="0">
              <a:lnSpc>
                <a:spcPct val="100000"/>
              </a:lnSpc>
              <a:spcBef>
                <a:spcPts val="0"/>
              </a:spcBef>
              <a:spcAft>
                <a:spcPts val="0"/>
              </a:spcAft>
              <a:buSzPts val="1400"/>
              <a:buFont typeface="Arial"/>
              <a:buNone/>
            </a:pPr>
            <a:endParaRPr b="1" dirty="0">
              <a:latin typeface="Calibri"/>
              <a:ea typeface="Calibri"/>
              <a:cs typeface="Calibri"/>
              <a:sym typeface="Calibri"/>
            </a:endParaRPr>
          </a:p>
        </p:txBody>
      </p:sp>
      <p:sp>
        <p:nvSpPr>
          <p:cNvPr id="188" name="Google Shape;18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10bd32f27a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310bd32f27a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b="0" dirty="0">
                <a:latin typeface="Calibri" panose="020F0502020204030204" pitchFamily="34" charset="0"/>
                <a:cs typeface="Calibri" panose="020F0502020204030204" pitchFamily="34" charset="0"/>
              </a:rPr>
              <a:t>Review the agenda and give the students an idea of what to expect from today’s class.</a:t>
            </a:r>
            <a:endParaRPr b="0" dirty="0">
              <a:latin typeface="Calibri" panose="020F0502020204030204" pitchFamily="34" charset="0"/>
              <a:cs typeface="Calibri" panose="020F0502020204030204" pitchFamily="34" charset="0"/>
            </a:endParaRPr>
          </a:p>
        </p:txBody>
      </p:sp>
      <p:sp>
        <p:nvSpPr>
          <p:cNvPr id="203" name="Google Shape;203;g310bd32f27a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10bd32f27a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310bd32f27a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b="0"/>
          </a:p>
        </p:txBody>
      </p:sp>
      <p:sp>
        <p:nvSpPr>
          <p:cNvPr id="219" name="Google Shape;219;g310bd32f27a_0_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10c378f310_0_126: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310c378f310_0_126: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Review each goal with the students.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Emphasize that sales and customer service workers are key to helping people understand and access clean energy solutions.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Explain that clean energy is an industry that expands and changes rapidly; these roles are essential to ensuring people get accurate and up-to-date information and can make informed decisions about what solutions are best for them and their community.</a:t>
            </a:r>
            <a:endParaRPr dirty="0">
              <a:latin typeface="Calibri" panose="020F0502020204030204" pitchFamily="34" charset="0"/>
              <a:cs typeface="Calibri" panose="020F0502020204030204" pitchFamily="34" charset="0"/>
            </a:endParaRPr>
          </a:p>
        </p:txBody>
      </p:sp>
      <p:sp>
        <p:nvSpPr>
          <p:cNvPr id="235" name="Google Shape;235;g310c378f310_0_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The </a:t>
            </a:r>
            <a:r>
              <a:rPr lang="en-US" dirty="0" err="1">
                <a:latin typeface="Calibri" panose="020F0502020204030204" pitchFamily="34" charset="0"/>
                <a:cs typeface="Calibri" panose="020F0502020204030204" pitchFamily="34" charset="0"/>
              </a:rPr>
              <a:t>MassCEC</a:t>
            </a:r>
            <a:r>
              <a:rPr lang="en-US" dirty="0">
                <a:latin typeface="Calibri" panose="020F0502020204030204" pitchFamily="34" charset="0"/>
                <a:cs typeface="Calibri" panose="020F0502020204030204" pitchFamily="34" charset="0"/>
              </a:rPr>
              <a:t> Video will be available in Spring 2025.</a:t>
            </a:r>
          </a:p>
          <a:p>
            <a:pPr marL="0" lvl="0" indent="0" algn="l" rtl="0">
              <a:lnSpc>
                <a:spcPct val="100000"/>
              </a:lnSpc>
              <a:spcBef>
                <a:spcPts val="0"/>
              </a:spcBef>
              <a:spcAft>
                <a:spcPts val="0"/>
              </a:spcAft>
              <a:buSzPts val="1400"/>
              <a:buNone/>
            </a:pPr>
            <a:endParaRPr lang="en-US"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This video is of a sustainability manager with Chapman Construction.</a:t>
            </a:r>
            <a:endParaRPr dirty="0">
              <a:latin typeface="Calibri" panose="020F0502020204030204" pitchFamily="34" charset="0"/>
              <a:cs typeface="Calibri" panose="020F0502020204030204" pitchFamily="34" charset="0"/>
            </a:endParaRPr>
          </a:p>
        </p:txBody>
      </p:sp>
      <p:sp>
        <p:nvSpPr>
          <p:cNvPr id="244" name="Google Shape;24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18816bf515_0_54:notes"/>
          <p:cNvSpPr>
            <a:spLocks noGrp="1" noRot="1" noChangeAspect="1"/>
          </p:cNvSpPr>
          <p:nvPr>
            <p:ph type="sldImg" idx="2"/>
          </p:nvPr>
        </p:nvSpPr>
        <p:spPr>
          <a:xfrm>
            <a:off x="1636815" y="458788"/>
            <a:ext cx="3584400" cy="20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318816bf515_0_54: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g318816bf515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notes"/>
          <p:cNvSpPr txBox="1">
            <a:spLocks noGrp="1"/>
          </p:cNvSpPr>
          <p:nvPr>
            <p:ph type="body" idx="1"/>
          </p:nvPr>
        </p:nvSpPr>
        <p:spPr>
          <a:xfrm>
            <a:off x="685800" y="2551611"/>
            <a:ext cx="5486400" cy="6133601"/>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 term manager can describe many different parts of a job and is often used to refer to someone who supervises others.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In this context, when we talk about managers and analysts, we refer to a specific type of manager. </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We're talking about project and program managers rather than people managers who are found in every career path.</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Project managers oversee and organize specific projects, such as installing solar panels on someone’s home or building an offshore wind project.</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Project managers organize all the moving pieces so that the inspections are completed on time, the installation crews have what they need, the customers have the information they need, and everything can run smoothly. They are the conductors.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Program managers are similar, except they oversee projects that contribute to larger goals. For example, suppose Massachusetts has a local incentive program to encourage more homeowners to install solar panels. In that case, program managers help launch, organize, and track those projects so that the state has accurate accounts of what has happened, what’s working, and what can be improved across its program.</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roles have many responsibilities and require strong leadership, organization, communication, and problem-solving skills.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Managers are in high demand in Massachusetts as the state continues to invest in more renewable energy infrastructure.</a:t>
            </a:r>
            <a:endParaRPr dirty="0">
              <a:latin typeface="Calibri" panose="020F0502020204030204" pitchFamily="34" charset="0"/>
              <a:cs typeface="Calibri" panose="020F0502020204030204" pitchFamily="34" charset="0"/>
            </a:endParaRPr>
          </a:p>
        </p:txBody>
      </p:sp>
      <p:sp>
        <p:nvSpPr>
          <p:cNvPr id="267" name="Google Shape;26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3:notes"/>
          <p:cNvSpPr txBox="1">
            <a:spLocks noGrp="1"/>
          </p:cNvSpPr>
          <p:nvPr>
            <p:ph type="body" idx="1"/>
          </p:nvPr>
        </p:nvSpPr>
        <p:spPr>
          <a:xfrm>
            <a:off x="685800" y="2551611"/>
            <a:ext cx="5486400" cy="6133601"/>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Analysts collect and analyze data, identify trends, and make recommendations to improve efficiency and impact in clean energy projects.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are two examples of clean energy analyst roles growing in demand in Massachusetts.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Sustainability analysts broadly evaluate energy use and emissions, or sustainability practices, and make recommendations for improvement.</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Market analysts research market trends related to clean energy, which can help influence business decisions. For example, when it’s clear that consumers care about a product's carbon footprint or are looking for waste-free packaging, that will help convince organizations to adopt some of these sustainability practices more quickly.</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data-focused roles are, therefore, essential to helping organizations, communities, and governing bodies make informed decisions.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They also help companies and communities adapt to changes in energy markets and regulations, which allows make clean energy efforts more efficient.</a:t>
            </a:r>
            <a:endParaRPr dirty="0">
              <a:latin typeface="Calibri" panose="020F0502020204030204" pitchFamily="34" charset="0"/>
              <a:cs typeface="Calibri" panose="020F0502020204030204" pitchFamily="34" charset="0"/>
            </a:endParaRPr>
          </a:p>
        </p:txBody>
      </p:sp>
      <p:sp>
        <p:nvSpPr>
          <p:cNvPr id="280" name="Google Shape;28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tion 2 Basic with Picture placeholder">
  <p:cSld name="Option 2 Basic with Picture placeholder">
    <p:spTree>
      <p:nvGrpSpPr>
        <p:cNvPr id="1" name="Shape 22"/>
        <p:cNvGrpSpPr/>
        <p:nvPr/>
      </p:nvGrpSpPr>
      <p:grpSpPr>
        <a:xfrm>
          <a:off x="0" y="0"/>
          <a:ext cx="0" cy="0"/>
          <a:chOff x="0" y="0"/>
          <a:chExt cx="0" cy="0"/>
        </a:xfrm>
      </p:grpSpPr>
      <p:sp>
        <p:nvSpPr>
          <p:cNvPr id="23" name="Google Shape;23;p28"/>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a:spLocks noGrp="1"/>
          </p:cNvSpPr>
          <p:nvPr>
            <p:ph type="pic" idx="2"/>
          </p:nvPr>
        </p:nvSpPr>
        <p:spPr>
          <a:xfrm>
            <a:off x="6393873" y="1417320"/>
            <a:ext cx="4572000" cy="4023360"/>
          </a:xfrm>
          <a:prstGeom prst="rect">
            <a:avLst/>
          </a:prstGeom>
          <a:solidFill>
            <a:srgbClr val="595959"/>
          </a:solidFill>
          <a:ln>
            <a:noFill/>
          </a:ln>
        </p:spPr>
      </p:sp>
      <p:cxnSp>
        <p:nvCxnSpPr>
          <p:cNvPr id="26" name="Google Shape;26;p28"/>
          <p:cNvCxnSpPr/>
          <p:nvPr/>
        </p:nvCxnSpPr>
        <p:spPr>
          <a:xfrm>
            <a:off x="304800" y="1008735"/>
            <a:ext cx="11582400" cy="0"/>
          </a:xfrm>
          <a:prstGeom prst="straightConnector1">
            <a:avLst/>
          </a:prstGeom>
          <a:noFill/>
          <a:ln w="19050" cap="flat" cmpd="sng">
            <a:solidFill>
              <a:srgbClr val="0B5394"/>
            </a:solidFill>
            <a:prstDash val="solid"/>
            <a:miter lim="800000"/>
            <a:headEnd type="none" w="sm" len="sm"/>
            <a:tailEnd type="none" w="sm" len="sm"/>
          </a:ln>
        </p:spPr>
      </p:cxnSp>
      <p:sp>
        <p:nvSpPr>
          <p:cNvPr id="27" name="Google Shape;27;p28"/>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28"/>
          <p:cNvSpPr txBox="1">
            <a:spLocks noGrp="1"/>
          </p:cNvSpPr>
          <p:nvPr>
            <p:ph type="body" idx="1"/>
          </p:nvPr>
        </p:nvSpPr>
        <p:spPr>
          <a:xfrm>
            <a:off x="304799" y="1600200"/>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ll Out Box 2">
  <p:cSld name="TITLE_ONLY_2_1">
    <p:spTree>
      <p:nvGrpSpPr>
        <p:cNvPr id="1" name="Shape 78"/>
        <p:cNvGrpSpPr/>
        <p:nvPr/>
      </p:nvGrpSpPr>
      <p:grpSpPr>
        <a:xfrm>
          <a:off x="0" y="0"/>
          <a:ext cx="0" cy="0"/>
          <a:chOff x="0" y="0"/>
          <a:chExt cx="0" cy="0"/>
        </a:xfrm>
      </p:grpSpPr>
      <p:sp>
        <p:nvSpPr>
          <p:cNvPr id="79" name="Google Shape;79;g31780e97d2f_0_363"/>
          <p:cNvSpPr/>
          <p:nvPr/>
        </p:nvSpPr>
        <p:spPr>
          <a:xfrm>
            <a:off x="1304200" y="14118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 name="Google Shape;80;g31780e97d2f_0_363"/>
          <p:cNvSpPr>
            <a:spLocks noGrp="1"/>
          </p:cNvSpPr>
          <p:nvPr>
            <p:ph type="pic" idx="2"/>
          </p:nvPr>
        </p:nvSpPr>
        <p:spPr>
          <a:xfrm>
            <a:off x="508000" y="976825"/>
            <a:ext cx="4606500" cy="4001100"/>
          </a:xfrm>
          <a:prstGeom prst="rect">
            <a:avLst/>
          </a:prstGeom>
          <a:noFill/>
          <a:ln>
            <a:noFill/>
          </a:ln>
        </p:spPr>
      </p:sp>
      <p:sp>
        <p:nvSpPr>
          <p:cNvPr id="81" name="Google Shape;81;g31780e97d2f_0_36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 name="Google Shape;82;g31780e97d2f_0_36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83" name="Google Shape;83;g31780e97d2f_0_363"/>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g31780e97d2f_0_363"/>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85" name="Google Shape;85;g31780e97d2f_0_363"/>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ll Out Box 2 1">
  <p:cSld name="TITLE_ONLY_2_1_2">
    <p:spTree>
      <p:nvGrpSpPr>
        <p:cNvPr id="1" name="Shape 86"/>
        <p:cNvGrpSpPr/>
        <p:nvPr/>
      </p:nvGrpSpPr>
      <p:grpSpPr>
        <a:xfrm>
          <a:off x="0" y="0"/>
          <a:ext cx="0" cy="0"/>
          <a:chOff x="0" y="0"/>
          <a:chExt cx="0" cy="0"/>
        </a:xfrm>
      </p:grpSpPr>
      <p:sp>
        <p:nvSpPr>
          <p:cNvPr id="87" name="Google Shape;87;g318232667b6_0_11"/>
          <p:cNvSpPr/>
          <p:nvPr/>
        </p:nvSpPr>
        <p:spPr>
          <a:xfrm>
            <a:off x="1304200" y="1411850"/>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g318232667b6_0_11"/>
          <p:cNvSpPr>
            <a:spLocks noGrp="1"/>
          </p:cNvSpPr>
          <p:nvPr>
            <p:ph type="pic" idx="2"/>
          </p:nvPr>
        </p:nvSpPr>
        <p:spPr>
          <a:xfrm>
            <a:off x="508000" y="976825"/>
            <a:ext cx="4606500" cy="4001100"/>
          </a:xfrm>
          <a:prstGeom prst="rect">
            <a:avLst/>
          </a:prstGeom>
          <a:noFill/>
          <a:ln>
            <a:noFill/>
          </a:ln>
        </p:spPr>
      </p:sp>
      <p:sp>
        <p:nvSpPr>
          <p:cNvPr id="89" name="Google Shape;89;g318232667b6_0_1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g318232667b6_0_1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91" name="Google Shape;91;g318232667b6_0_11"/>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g318232667b6_0_11"/>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93" name="Google Shape;93;g318232667b6_0_11"/>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e Big Question">
  <p:cSld name="TITLE_ONLY_1">
    <p:spTree>
      <p:nvGrpSpPr>
        <p:cNvPr id="1" name="Shape 94"/>
        <p:cNvGrpSpPr/>
        <p:nvPr/>
      </p:nvGrpSpPr>
      <p:grpSpPr>
        <a:xfrm>
          <a:off x="0" y="0"/>
          <a:ext cx="0" cy="0"/>
          <a:chOff x="0" y="0"/>
          <a:chExt cx="0" cy="0"/>
        </a:xfrm>
      </p:grpSpPr>
      <p:sp>
        <p:nvSpPr>
          <p:cNvPr id="95" name="Google Shape;95;g31780e97d2f_0_373"/>
          <p:cNvSpPr/>
          <p:nvPr/>
        </p:nvSpPr>
        <p:spPr>
          <a:xfrm>
            <a:off x="7444775" y="1520275"/>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g31780e97d2f_0_373"/>
          <p:cNvSpPr>
            <a:spLocks noGrp="1"/>
          </p:cNvSpPr>
          <p:nvPr>
            <p:ph type="pic" idx="2"/>
          </p:nvPr>
        </p:nvSpPr>
        <p:spPr>
          <a:xfrm>
            <a:off x="6648575" y="1085250"/>
            <a:ext cx="4606500" cy="4001100"/>
          </a:xfrm>
          <a:prstGeom prst="rect">
            <a:avLst/>
          </a:prstGeom>
          <a:noFill/>
          <a:ln>
            <a:noFill/>
          </a:ln>
        </p:spPr>
      </p:sp>
      <p:sp>
        <p:nvSpPr>
          <p:cNvPr id="97" name="Google Shape;97;g31780e97d2f_0_37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98;g31780e97d2f_0_373"/>
          <p:cNvSpPr txBox="1">
            <a:spLocks noGrp="1"/>
          </p:cNvSpPr>
          <p:nvPr>
            <p:ph type="body" idx="1"/>
          </p:nvPr>
        </p:nvSpPr>
        <p:spPr>
          <a:xfrm>
            <a:off x="339375" y="2622000"/>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99" name="Google Shape;99;g31780e97d2f_0_373"/>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100" name="Google Shape;100;g31780e97d2f_0_373"/>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101" name="Google Shape;101;g31780e97d2f_0_373"/>
          <p:cNvPicPr preferRelativeResize="0"/>
          <p:nvPr/>
        </p:nvPicPr>
        <p:blipFill rotWithShape="1">
          <a:blip r:embed="rId2">
            <a:alphaModFix/>
          </a:blip>
          <a:srcRect l="32555" t="19521" r="55243" b="62627"/>
          <a:stretch/>
        </p:blipFill>
        <p:spPr>
          <a:xfrm>
            <a:off x="339387" y="1535301"/>
            <a:ext cx="1014263" cy="1075501"/>
          </a:xfrm>
          <a:prstGeom prst="rect">
            <a:avLst/>
          </a:prstGeom>
          <a:noFill/>
          <a:ln>
            <a:noFill/>
          </a:ln>
        </p:spPr>
      </p:pic>
      <p:sp>
        <p:nvSpPr>
          <p:cNvPr id="102" name="Google Shape;102;g31780e97d2f_0_37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ll Out Box">
  <p:cSld name="TITLE_ONLY_1_1">
    <p:spTree>
      <p:nvGrpSpPr>
        <p:cNvPr id="1" name="Shape 103"/>
        <p:cNvGrpSpPr/>
        <p:nvPr/>
      </p:nvGrpSpPr>
      <p:grpSpPr>
        <a:xfrm>
          <a:off x="0" y="0"/>
          <a:ext cx="0" cy="0"/>
          <a:chOff x="0" y="0"/>
          <a:chExt cx="0" cy="0"/>
        </a:xfrm>
      </p:grpSpPr>
      <p:sp>
        <p:nvSpPr>
          <p:cNvPr id="104" name="Google Shape;104;g31780e97d2f_0_383"/>
          <p:cNvSpPr/>
          <p:nvPr/>
        </p:nvSpPr>
        <p:spPr>
          <a:xfrm>
            <a:off x="7444775" y="1520275"/>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 name="Google Shape;105;g31780e97d2f_0_383"/>
          <p:cNvSpPr>
            <a:spLocks noGrp="1"/>
          </p:cNvSpPr>
          <p:nvPr>
            <p:ph type="pic" idx="2"/>
          </p:nvPr>
        </p:nvSpPr>
        <p:spPr>
          <a:xfrm>
            <a:off x="6648575" y="1085250"/>
            <a:ext cx="4606500" cy="4001100"/>
          </a:xfrm>
          <a:prstGeom prst="rect">
            <a:avLst/>
          </a:prstGeom>
          <a:noFill/>
          <a:ln>
            <a:noFill/>
          </a:ln>
        </p:spPr>
      </p:sp>
      <p:sp>
        <p:nvSpPr>
          <p:cNvPr id="106" name="Google Shape;106;g31780e97d2f_0_38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 name="Google Shape;107;g31780e97d2f_0_38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08" name="Google Shape;108;g31780e97d2f_0_383"/>
          <p:cNvSpPr txBox="1">
            <a:spLocks noGrp="1"/>
          </p:cNvSpPr>
          <p:nvPr>
            <p:ph type="body" idx="1"/>
          </p:nvPr>
        </p:nvSpPr>
        <p:spPr>
          <a:xfrm>
            <a:off x="339375" y="28175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09" name="Google Shape;109;g31780e97d2f_0_383"/>
          <p:cNvSpPr txBox="1">
            <a:spLocks noGrp="1"/>
          </p:cNvSpPr>
          <p:nvPr>
            <p:ph type="title"/>
          </p:nvPr>
        </p:nvSpPr>
        <p:spPr>
          <a:xfrm>
            <a:off x="339375" y="1816900"/>
            <a:ext cx="4995600" cy="524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ll Out Box 1">
  <p:cSld name="TITLE_ONLY_1_1_1">
    <p:spTree>
      <p:nvGrpSpPr>
        <p:cNvPr id="1" name="Shape 110"/>
        <p:cNvGrpSpPr/>
        <p:nvPr/>
      </p:nvGrpSpPr>
      <p:grpSpPr>
        <a:xfrm>
          <a:off x="0" y="0"/>
          <a:ext cx="0" cy="0"/>
          <a:chOff x="0" y="0"/>
          <a:chExt cx="0" cy="0"/>
        </a:xfrm>
      </p:grpSpPr>
      <p:sp>
        <p:nvSpPr>
          <p:cNvPr id="111" name="Google Shape;111;g318232667b6_0_30"/>
          <p:cNvSpPr/>
          <p:nvPr/>
        </p:nvSpPr>
        <p:spPr>
          <a:xfrm>
            <a:off x="7444775" y="1444075"/>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g318232667b6_0_30"/>
          <p:cNvSpPr>
            <a:spLocks noGrp="1"/>
          </p:cNvSpPr>
          <p:nvPr>
            <p:ph type="pic" idx="2"/>
          </p:nvPr>
        </p:nvSpPr>
        <p:spPr>
          <a:xfrm>
            <a:off x="6648575" y="1009050"/>
            <a:ext cx="4606500" cy="4001100"/>
          </a:xfrm>
          <a:prstGeom prst="rect">
            <a:avLst/>
          </a:prstGeom>
          <a:noFill/>
          <a:ln>
            <a:noFill/>
          </a:ln>
        </p:spPr>
      </p:sp>
      <p:sp>
        <p:nvSpPr>
          <p:cNvPr id="113" name="Google Shape;113;g318232667b6_0_30"/>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 name="Google Shape;114;g318232667b6_0_3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15" name="Google Shape;115;g318232667b6_0_30"/>
          <p:cNvSpPr txBox="1">
            <a:spLocks noGrp="1"/>
          </p:cNvSpPr>
          <p:nvPr>
            <p:ph type="body" idx="1"/>
          </p:nvPr>
        </p:nvSpPr>
        <p:spPr>
          <a:xfrm>
            <a:off x="339375" y="28175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16" name="Google Shape;116;g318232667b6_0_30"/>
          <p:cNvSpPr txBox="1">
            <a:spLocks noGrp="1"/>
          </p:cNvSpPr>
          <p:nvPr>
            <p:ph type="title"/>
          </p:nvPr>
        </p:nvSpPr>
        <p:spPr>
          <a:xfrm>
            <a:off x="339375" y="1816900"/>
            <a:ext cx="4995600" cy="524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ll Out Box 1 1">
  <p:cSld name="TITLE_ONLY_1_1_1_1">
    <p:spTree>
      <p:nvGrpSpPr>
        <p:cNvPr id="1" name="Shape 117"/>
        <p:cNvGrpSpPr/>
        <p:nvPr/>
      </p:nvGrpSpPr>
      <p:grpSpPr>
        <a:xfrm>
          <a:off x="0" y="0"/>
          <a:ext cx="0" cy="0"/>
          <a:chOff x="0" y="0"/>
          <a:chExt cx="0" cy="0"/>
        </a:xfrm>
      </p:grpSpPr>
      <p:sp>
        <p:nvSpPr>
          <p:cNvPr id="118" name="Google Shape;118;g318816bf515_0_27"/>
          <p:cNvSpPr/>
          <p:nvPr/>
        </p:nvSpPr>
        <p:spPr>
          <a:xfrm>
            <a:off x="7444775" y="1444075"/>
            <a:ext cx="4230000" cy="40011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119;g318816bf515_0_27"/>
          <p:cNvSpPr>
            <a:spLocks noGrp="1"/>
          </p:cNvSpPr>
          <p:nvPr>
            <p:ph type="pic" idx="2"/>
          </p:nvPr>
        </p:nvSpPr>
        <p:spPr>
          <a:xfrm>
            <a:off x="6648575" y="1009050"/>
            <a:ext cx="4606500" cy="4001100"/>
          </a:xfrm>
          <a:prstGeom prst="rect">
            <a:avLst/>
          </a:prstGeom>
          <a:noFill/>
          <a:ln>
            <a:noFill/>
          </a:ln>
        </p:spPr>
      </p:sp>
      <p:sp>
        <p:nvSpPr>
          <p:cNvPr id="120" name="Google Shape;120;g318816bf515_0_2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1" name="Google Shape;121;g318816bf515_0_2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22" name="Google Shape;122;g318816bf515_0_27"/>
          <p:cNvSpPr txBox="1">
            <a:spLocks noGrp="1"/>
          </p:cNvSpPr>
          <p:nvPr>
            <p:ph type="body" idx="1"/>
          </p:nvPr>
        </p:nvSpPr>
        <p:spPr>
          <a:xfrm>
            <a:off x="339375" y="28175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23" name="Google Shape;123;g318816bf515_0_27"/>
          <p:cNvSpPr txBox="1">
            <a:spLocks noGrp="1"/>
          </p:cNvSpPr>
          <p:nvPr>
            <p:ph type="title"/>
          </p:nvPr>
        </p:nvSpPr>
        <p:spPr>
          <a:xfrm>
            <a:off x="339375" y="1816900"/>
            <a:ext cx="4995600" cy="524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limate Goals">
  <p:cSld name="CUSTOM_2">
    <p:spTree>
      <p:nvGrpSpPr>
        <p:cNvPr id="1" name="Shape 124"/>
        <p:cNvGrpSpPr/>
        <p:nvPr/>
      </p:nvGrpSpPr>
      <p:grpSpPr>
        <a:xfrm>
          <a:off x="0" y="0"/>
          <a:ext cx="0" cy="0"/>
          <a:chOff x="0" y="0"/>
          <a:chExt cx="0" cy="0"/>
        </a:xfrm>
      </p:grpSpPr>
      <p:sp>
        <p:nvSpPr>
          <p:cNvPr id="125" name="Google Shape;125;g31780e97d2f_0_39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126" name="Google Shape;126;g31780e97d2f_0_391"/>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27" name="Google Shape;127;g31780e97d2f_0_391"/>
          <p:cNvSpPr txBox="1"/>
          <p:nvPr/>
        </p:nvSpPr>
        <p:spPr>
          <a:xfrm>
            <a:off x="1719450" y="25242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128" name="Google Shape;128;g31780e97d2f_0_391"/>
          <p:cNvCxnSpPr/>
          <p:nvPr/>
        </p:nvCxnSpPr>
        <p:spPr>
          <a:xfrm rot="10800000" flipH="1">
            <a:off x="0" y="32025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29" name="Google Shape;129;g31780e97d2f_0_391"/>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130" name="Google Shape;130;g31780e97d2f_0_391"/>
          <p:cNvPicPr preferRelativeResize="0"/>
          <p:nvPr/>
        </p:nvPicPr>
        <p:blipFill rotWithShape="1">
          <a:blip r:embed="rId2">
            <a:alphaModFix/>
          </a:blip>
          <a:srcRect l="10378"/>
          <a:stretch/>
        </p:blipFill>
        <p:spPr>
          <a:xfrm>
            <a:off x="460875" y="2364150"/>
            <a:ext cx="1009850" cy="910500"/>
          </a:xfrm>
          <a:prstGeom prst="rect">
            <a:avLst/>
          </a:prstGeom>
          <a:noFill/>
          <a:ln>
            <a:noFill/>
          </a:ln>
        </p:spPr>
      </p:pic>
      <p:sp>
        <p:nvSpPr>
          <p:cNvPr id="131" name="Google Shape;131;g31780e97d2f_0_391"/>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132" name="Google Shape;132;g31780e97d2f_0_391"/>
          <p:cNvSpPr txBox="1">
            <a:spLocks noGrp="1"/>
          </p:cNvSpPr>
          <p:nvPr>
            <p:ph type="body" idx="1"/>
          </p:nvPr>
        </p:nvSpPr>
        <p:spPr>
          <a:xfrm>
            <a:off x="6645050" y="2287750"/>
            <a:ext cx="4744500" cy="31326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ide Box">
  <p:cSld name="CUSTOM_2_1">
    <p:spTree>
      <p:nvGrpSpPr>
        <p:cNvPr id="1" name="Shape 133"/>
        <p:cNvGrpSpPr/>
        <p:nvPr/>
      </p:nvGrpSpPr>
      <p:grpSpPr>
        <a:xfrm>
          <a:off x="0" y="0"/>
          <a:ext cx="0" cy="0"/>
          <a:chOff x="0" y="0"/>
          <a:chExt cx="0" cy="0"/>
        </a:xfrm>
      </p:grpSpPr>
      <p:sp>
        <p:nvSpPr>
          <p:cNvPr id="134" name="Google Shape;134;g31780e97d2f_0_402"/>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35" name="Google Shape;135;g31780e97d2f_0_402"/>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36" name="Google Shape;136;g31780e97d2f_0_402"/>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37" name="Google Shape;137;g31780e97d2f_0_402"/>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38" name="Google Shape;138;g31780e97d2f_0_402"/>
          <p:cNvSpPr txBox="1">
            <a:spLocks noGrp="1"/>
          </p:cNvSpPr>
          <p:nvPr>
            <p:ph type="title"/>
          </p:nvPr>
        </p:nvSpPr>
        <p:spPr>
          <a:xfrm>
            <a:off x="239325" y="2998725"/>
            <a:ext cx="5054100" cy="5982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ide Title">
  <p:cSld name="CUSTOM_2_1_1">
    <p:spTree>
      <p:nvGrpSpPr>
        <p:cNvPr id="1" name="Shape 139"/>
        <p:cNvGrpSpPr/>
        <p:nvPr/>
      </p:nvGrpSpPr>
      <p:grpSpPr>
        <a:xfrm>
          <a:off x="0" y="0"/>
          <a:ext cx="0" cy="0"/>
          <a:chOff x="0" y="0"/>
          <a:chExt cx="0" cy="0"/>
        </a:xfrm>
      </p:grpSpPr>
      <p:sp>
        <p:nvSpPr>
          <p:cNvPr id="140" name="Google Shape;140;g31780e97d2f_0_41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41" name="Google Shape;141;g31780e97d2f_0_411"/>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42" name="Google Shape;142;g31780e97d2f_0_411"/>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43" name="Google Shape;143;g31780e97d2f_0_411"/>
          <p:cNvSpPr txBox="1">
            <a:spLocks noGrp="1"/>
          </p:cNvSpPr>
          <p:nvPr>
            <p:ph type="title"/>
          </p:nvPr>
        </p:nvSpPr>
        <p:spPr>
          <a:xfrm>
            <a:off x="239325" y="2998725"/>
            <a:ext cx="5054100" cy="5982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arge Box">
  <p:cSld name="CUSTOM_3_2">
    <p:spTree>
      <p:nvGrpSpPr>
        <p:cNvPr id="1" name="Shape 144"/>
        <p:cNvGrpSpPr/>
        <p:nvPr/>
      </p:nvGrpSpPr>
      <p:grpSpPr>
        <a:xfrm>
          <a:off x="0" y="0"/>
          <a:ext cx="0" cy="0"/>
          <a:chOff x="0" y="0"/>
          <a:chExt cx="0" cy="0"/>
        </a:xfrm>
      </p:grpSpPr>
      <p:sp>
        <p:nvSpPr>
          <p:cNvPr id="145" name="Google Shape;145;g31780e97d2f_0_419"/>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146" name="Google Shape;146;g31780e97d2f_0_419"/>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7" name="Google Shape;147;g31780e97d2f_0_419"/>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48" name="Google Shape;148;g31780e97d2f_0_419"/>
          <p:cNvSpPr txBox="1">
            <a:spLocks noGrp="1"/>
          </p:cNvSpPr>
          <p:nvPr>
            <p:ph type="title"/>
          </p:nvPr>
        </p:nvSpPr>
        <p:spPr>
          <a:xfrm>
            <a:off x="1168525" y="228600"/>
            <a:ext cx="9939300" cy="704700"/>
          </a:xfrm>
          <a:prstGeom prst="rect">
            <a:avLst/>
          </a:prstGeom>
        </p:spPr>
        <p:txBody>
          <a:bodyPr spcFirstLastPara="1" wrap="square" lIns="0" tIns="0" rIns="0" bIns="0" anchor="t" anchorCtr="0">
            <a:noAutofit/>
          </a:bodyPr>
          <a:lstStyle>
            <a:lvl1pPr lvl="0" algn="ctr">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g31780e97d2f_0_419"/>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50" name="Google Shape;150;g31780e97d2f_0_419"/>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with Subhead">
  <p:cSld name="Title and Content with Subhead">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2" name="Google Shape;32;p33"/>
          <p:cNvCxnSpPr/>
          <p:nvPr/>
        </p:nvCxnSpPr>
        <p:spPr>
          <a:xfrm>
            <a:off x="304800" y="1008735"/>
            <a:ext cx="11582400" cy="0"/>
          </a:xfrm>
          <a:prstGeom prst="straightConnector1">
            <a:avLst/>
          </a:prstGeom>
          <a:noFill/>
          <a:ln w="19050" cap="flat" cmpd="sng">
            <a:solidFill>
              <a:srgbClr val="0B5394"/>
            </a:solidFill>
            <a:prstDash val="solid"/>
            <a:miter lim="800000"/>
            <a:headEnd type="none" w="sm" len="sm"/>
            <a:tailEnd type="none" w="sm" len="sm"/>
          </a:ln>
        </p:spPr>
      </p:cxnSp>
      <p:sp>
        <p:nvSpPr>
          <p:cNvPr id="33" name="Google Shape;33;p33"/>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4" name="Google Shape;34;p33"/>
          <p:cNvSpPr txBox="1">
            <a:spLocks noGrp="1"/>
          </p:cNvSpPr>
          <p:nvPr>
            <p:ph type="body" idx="1"/>
          </p:nvPr>
        </p:nvSpPr>
        <p:spPr>
          <a:xfrm>
            <a:off x="304797" y="1600200"/>
            <a:ext cx="11582401" cy="1853841"/>
          </a:xfrm>
          <a:prstGeom prst="rect">
            <a:avLst/>
          </a:prstGeom>
          <a:noFill/>
          <a:ln>
            <a:noFill/>
          </a:ln>
        </p:spPr>
        <p:txBody>
          <a:bodyPr spcFirstLastPara="1" wrap="square" lIns="91425" tIns="0" rIns="91425" bIns="45700" anchor="t" anchorCtr="0">
            <a:spAutoFit/>
          </a:bodyPr>
          <a:lstStyle>
            <a:lvl1pPr marL="457200" lvl="0" indent="-406400" algn="l">
              <a:lnSpc>
                <a:spcPct val="90000"/>
              </a:lnSpc>
              <a:spcBef>
                <a:spcPts val="1000"/>
              </a:spcBef>
              <a:spcAft>
                <a:spcPts val="0"/>
              </a:spcAft>
              <a:buClr>
                <a:srgbClr val="FF6000"/>
              </a:buClr>
              <a:buSzPts val="2800"/>
              <a:buFont typeface="Arial"/>
              <a:buChar char="•"/>
              <a:defRPr/>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ide Text ">
  <p:cSld name="TITLE_ONLY_2_1_1">
    <p:spTree>
      <p:nvGrpSpPr>
        <p:cNvPr id="1" name="Shape 151"/>
        <p:cNvGrpSpPr/>
        <p:nvPr/>
      </p:nvGrpSpPr>
      <p:grpSpPr>
        <a:xfrm>
          <a:off x="0" y="0"/>
          <a:ext cx="0" cy="0"/>
          <a:chOff x="0" y="0"/>
          <a:chExt cx="0" cy="0"/>
        </a:xfrm>
      </p:grpSpPr>
      <p:sp>
        <p:nvSpPr>
          <p:cNvPr id="152" name="Google Shape;152;g31780e97d2f_0_426"/>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 name="Google Shape;153;g31780e97d2f_0_426"/>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54" name="Google Shape;154;g31780e97d2f_0_426"/>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g31780e97d2f_0_426"/>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56" name="Google Shape;156;g31780e97d2f_0_426"/>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ide Title 1">
  <p:cSld name="CUSTOM_2_1_1_1">
    <p:spTree>
      <p:nvGrpSpPr>
        <p:cNvPr id="1" name="Shape 157"/>
        <p:cNvGrpSpPr/>
        <p:nvPr/>
      </p:nvGrpSpPr>
      <p:grpSpPr>
        <a:xfrm>
          <a:off x="0" y="0"/>
          <a:ext cx="0" cy="0"/>
          <a:chOff x="0" y="0"/>
          <a:chExt cx="0" cy="0"/>
        </a:xfrm>
      </p:grpSpPr>
      <p:sp>
        <p:nvSpPr>
          <p:cNvPr id="158" name="Google Shape;158;g31780e97d2f_0_434"/>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59" name="Google Shape;159;g31780e97d2f_0_434"/>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60" name="Google Shape;160;g31780e97d2f_0_434"/>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61" name="Google Shape;161;g31780e97d2f_0_434"/>
          <p:cNvSpPr txBox="1">
            <a:spLocks noGrp="1"/>
          </p:cNvSpPr>
          <p:nvPr>
            <p:ph type="title"/>
          </p:nvPr>
        </p:nvSpPr>
        <p:spPr>
          <a:xfrm>
            <a:off x="239325" y="2998725"/>
            <a:ext cx="5054100" cy="5982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limate Goals Large 1">
  <p:cSld name="CUSTOM_3_1_1">
    <p:spTree>
      <p:nvGrpSpPr>
        <p:cNvPr id="1" name="Shape 162"/>
        <p:cNvGrpSpPr/>
        <p:nvPr/>
      </p:nvGrpSpPr>
      <p:grpSpPr>
        <a:xfrm>
          <a:off x="0" y="0"/>
          <a:ext cx="0" cy="0"/>
          <a:chOff x="0" y="0"/>
          <a:chExt cx="0" cy="0"/>
        </a:xfrm>
      </p:grpSpPr>
      <p:sp>
        <p:nvSpPr>
          <p:cNvPr id="163" name="Google Shape;163;g31780e97d2f_0_442"/>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64" name="Google Shape;164;g31780e97d2f_0_442"/>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5" name="Google Shape;165;g31780e97d2f_0_442"/>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66" name="Google Shape;166;g31780e97d2f_0_442"/>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67" name="Google Shape;167;g31780e97d2f_0_442"/>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168" name="Google Shape;168;g31780e97d2f_0_442"/>
          <p:cNvSpPr txBox="1"/>
          <p:nvPr/>
        </p:nvSpPr>
        <p:spPr>
          <a:xfrm>
            <a:off x="1966007" y="254275"/>
            <a:ext cx="60849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169" name="Google Shape;169;g31780e97d2f_0_442"/>
          <p:cNvPicPr preferRelativeResize="0"/>
          <p:nvPr/>
        </p:nvPicPr>
        <p:blipFill rotWithShape="1">
          <a:blip r:embed="rId2">
            <a:alphaModFix/>
          </a:blip>
          <a:srcRect l="10378"/>
          <a:stretch/>
        </p:blipFill>
        <p:spPr>
          <a:xfrm>
            <a:off x="747263" y="214675"/>
            <a:ext cx="1009850" cy="910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304799" y="1194423"/>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9" name="Google Shape;39;p29"/>
          <p:cNvCxnSpPr/>
          <p:nvPr/>
        </p:nvCxnSpPr>
        <p:spPr>
          <a:xfrm>
            <a:off x="304800" y="1008735"/>
            <a:ext cx="11582400" cy="0"/>
          </a:xfrm>
          <a:prstGeom prst="straightConnector1">
            <a:avLst/>
          </a:prstGeom>
          <a:noFill/>
          <a:ln w="19050" cap="flat" cmpd="sng">
            <a:solidFill>
              <a:srgbClr val="0065A4"/>
            </a:solidFill>
            <a:prstDash val="solid"/>
            <a:miter lim="800000"/>
            <a:headEnd type="none" w="sm" len="sm"/>
            <a:tailEnd type="none" w="sm" len="sm"/>
          </a:ln>
        </p:spPr>
      </p:cxnSp>
      <p:sp>
        <p:nvSpPr>
          <p:cNvPr id="40" name="Google Shape;40;p29"/>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838200" y="2183168"/>
            <a:ext cx="10515600" cy="1325563"/>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p31"/>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1"/>
          <p:cNvSpPr txBox="1">
            <a:spLocks noGrp="1"/>
          </p:cNvSpPr>
          <p:nvPr>
            <p:ph type="body" idx="1"/>
          </p:nvPr>
        </p:nvSpPr>
        <p:spPr>
          <a:xfrm>
            <a:off x="838199" y="3635375"/>
            <a:ext cx="10515599" cy="710964"/>
          </a:xfrm>
          <a:prstGeom prst="rect">
            <a:avLst/>
          </a:prstGeom>
          <a:noFill/>
          <a:ln>
            <a:noFill/>
          </a:ln>
        </p:spPr>
        <p:txBody>
          <a:bodyPr spcFirstLastPara="1" wrap="square" lIns="91425" tIns="0" rIns="91425" bIns="45700" anchor="t" anchorCtr="0">
            <a:spAutoFit/>
          </a:bodyPr>
          <a:lstStyle>
            <a:lvl1pPr marL="457200" lvl="0" indent="-228600" algn="ctr">
              <a:lnSpc>
                <a:spcPct val="90000"/>
              </a:lnSpc>
              <a:spcBef>
                <a:spcPts val="1000"/>
              </a:spcBef>
              <a:spcAft>
                <a:spcPts val="0"/>
              </a:spcAft>
              <a:buClr>
                <a:srgbClr val="6AA84F"/>
              </a:buClr>
              <a:buSzPts val="4800"/>
              <a:buFont typeface="Calibri"/>
              <a:buNone/>
              <a:defRPr sz="4800" b="1">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31"/>
          <p:cNvPicPr preferRelativeResize="0"/>
          <p:nvPr/>
        </p:nvPicPr>
        <p:blipFill rotWithShape="1">
          <a:blip r:embed="rId2">
            <a:alphaModFix/>
          </a:blip>
          <a:srcRect/>
          <a:stretch/>
        </p:blipFill>
        <p:spPr>
          <a:xfrm>
            <a:off x="166096" y="145752"/>
            <a:ext cx="3979875" cy="120660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2 1">
  <p:cSld name="CUSTOM_1">
    <p:spTree>
      <p:nvGrpSpPr>
        <p:cNvPr id="1" name="Shape 47"/>
        <p:cNvGrpSpPr/>
        <p:nvPr/>
      </p:nvGrpSpPr>
      <p:grpSpPr>
        <a:xfrm>
          <a:off x="0" y="0"/>
          <a:ext cx="0" cy="0"/>
          <a:chOff x="0" y="0"/>
          <a:chExt cx="0" cy="0"/>
        </a:xfrm>
      </p:grpSpPr>
      <p:sp>
        <p:nvSpPr>
          <p:cNvPr id="48" name="Google Shape;48;g31780e97d2f_0_21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g31780e97d2f_0_218"/>
          <p:cNvSpPr/>
          <p:nvPr/>
        </p:nvSpPr>
        <p:spPr>
          <a:xfrm>
            <a:off x="-7200" y="0"/>
            <a:ext cx="12206400" cy="636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50"/>
        <p:cNvGrpSpPr/>
        <p:nvPr/>
      </p:nvGrpSpPr>
      <p:grpSpPr>
        <a:xfrm>
          <a:off x="0" y="0"/>
          <a:ext cx="0" cy="0"/>
          <a:chOff x="0" y="0"/>
          <a:chExt cx="0" cy="0"/>
        </a:xfrm>
      </p:grpSpPr>
      <p:sp>
        <p:nvSpPr>
          <p:cNvPr id="51" name="Google Shape;51;g31780e97d2f_0_22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g31780e97d2f_0_221"/>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 name="Google Shape;53;g31780e97d2f_0_221"/>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54" name="Google Shape;54;g31780e97d2f_0_221"/>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55" name="Google Shape;55;g31780e97d2f_0_221"/>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56" name="Google Shape;56;g31780e97d2f_0_221"/>
          <p:cNvSpPr txBox="1"/>
          <p:nvPr/>
        </p:nvSpPr>
        <p:spPr>
          <a:xfrm>
            <a:off x="1966007" y="254275"/>
            <a:ext cx="60849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57" name="Google Shape;57;g31780e97d2f_0_221"/>
          <p:cNvPicPr preferRelativeResize="0"/>
          <p:nvPr/>
        </p:nvPicPr>
        <p:blipFill rotWithShape="1">
          <a:blip r:embed="rId2">
            <a:alphaModFix/>
          </a:blip>
          <a:srcRect l="10378"/>
          <a:stretch/>
        </p:blipFill>
        <p:spPr>
          <a:xfrm>
            <a:off x="747263" y="214675"/>
            <a:ext cx="1009850" cy="910500"/>
          </a:xfrm>
          <a:prstGeom prst="rect">
            <a:avLst/>
          </a:prstGeom>
          <a:noFill/>
          <a:ln>
            <a:noFill/>
          </a:ln>
        </p:spPr>
      </p:pic>
    </p:spTree>
  </p:cSld>
  <p:clrMapOvr>
    <a:masterClrMapping/>
  </p:clrMapOvr>
  <p:extLst>
    <p:ext uri="{DCECCB84-F9BA-43D5-87BE-67443E8EF086}">
      <p15:sldGuideLst xmlns:p15="http://schemas.microsoft.com/office/powerpoint/2012/main">
        <p15:guide id="1" pos="432">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58"/>
        <p:cNvGrpSpPr/>
        <p:nvPr/>
      </p:nvGrpSpPr>
      <p:grpSpPr>
        <a:xfrm>
          <a:off x="0" y="0"/>
          <a:ext cx="0" cy="0"/>
          <a:chOff x="0" y="0"/>
          <a:chExt cx="0" cy="0"/>
        </a:xfrm>
      </p:grpSpPr>
      <p:sp>
        <p:nvSpPr>
          <p:cNvPr id="59" name="Google Shape;59;g31780e97d2f_0_229"/>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60" name="Google Shape;60;g31780e97d2f_0_229"/>
          <p:cNvSpPr txBox="1">
            <a:spLocks noGrp="1"/>
          </p:cNvSpPr>
          <p:nvPr>
            <p:ph type="body" idx="1"/>
          </p:nvPr>
        </p:nvSpPr>
        <p:spPr>
          <a:xfrm>
            <a:off x="304799" y="1092823"/>
            <a:ext cx="11582400" cy="5030100"/>
          </a:xfrm>
          <a:prstGeom prst="rect">
            <a:avLst/>
          </a:prstGeom>
          <a:noFill/>
          <a:ln>
            <a:noFill/>
          </a:ln>
        </p:spPr>
        <p:txBody>
          <a:bodyPr spcFirstLastPara="1" wrap="square" lIns="91425" tIns="0" rIns="91425" bIns="45700" anchor="t" anchorCtr="0">
            <a:noAutofit/>
          </a:bodyPr>
          <a:lstStyle>
            <a:lvl1pPr marL="457200" marR="0" lvl="0" indent="-406400" algn="l">
              <a:lnSpc>
                <a:spcPct val="90000"/>
              </a:lnSpc>
              <a:spcBef>
                <a:spcPts val="1100"/>
              </a:spcBef>
              <a:spcAft>
                <a:spcPts val="0"/>
              </a:spcAft>
              <a:buClr>
                <a:srgbClr val="FF6000"/>
              </a:buClr>
              <a:buSzPts val="2800"/>
              <a:buFont typeface="Arial"/>
              <a:buChar char="•"/>
              <a:defRPr sz="1900" b="0" i="0" u="none" strike="noStrike" cap="none">
                <a:solidFill>
                  <a:srgbClr val="000000"/>
                </a:solidFill>
                <a:latin typeface="Arial"/>
                <a:ea typeface="Arial"/>
                <a:cs typeface="Arial"/>
                <a:sym typeface="Arial"/>
              </a:defRPr>
            </a:lvl1pPr>
            <a:lvl2pPr marL="914400" marR="0" lvl="1" indent="-381000" algn="l">
              <a:lnSpc>
                <a:spcPct val="90000"/>
              </a:lnSpc>
              <a:spcBef>
                <a:spcPts val="500"/>
              </a:spcBef>
              <a:spcAft>
                <a:spcPts val="0"/>
              </a:spcAft>
              <a:buClr>
                <a:srgbClr val="FF6000"/>
              </a:buClr>
              <a:buSzPts val="2400"/>
              <a:buFont typeface="Arial"/>
              <a:buChar char="•"/>
              <a:defRPr sz="1900" b="0" i="0" u="none" strike="noStrike" cap="none">
                <a:solidFill>
                  <a:srgbClr val="000000"/>
                </a:solidFill>
                <a:latin typeface="Arial"/>
                <a:ea typeface="Arial"/>
                <a:cs typeface="Arial"/>
                <a:sym typeface="Arial"/>
              </a:defRPr>
            </a:lvl2pPr>
            <a:lvl3pPr marL="1371600" marR="0" lvl="2" indent="-355600" algn="l">
              <a:lnSpc>
                <a:spcPct val="90000"/>
              </a:lnSpc>
              <a:spcBef>
                <a:spcPts val="500"/>
              </a:spcBef>
              <a:spcAft>
                <a:spcPts val="0"/>
              </a:spcAft>
              <a:buClr>
                <a:srgbClr val="FF6000"/>
              </a:buClr>
              <a:buSzPts val="2000"/>
              <a:buFont typeface="Arial"/>
              <a:buChar char="•"/>
              <a:defRPr sz="1900" b="0" i="0" u="none" strike="noStrike" cap="none">
                <a:solidFill>
                  <a:srgbClr val="000000"/>
                </a:solidFill>
                <a:latin typeface="Arial"/>
                <a:ea typeface="Arial"/>
                <a:cs typeface="Arial"/>
                <a:sym typeface="Arial"/>
              </a:defRPr>
            </a:lvl3pPr>
            <a:lvl4pPr marL="1828800" marR="0" lvl="3" indent="-355600" algn="l">
              <a:lnSpc>
                <a:spcPct val="90000"/>
              </a:lnSpc>
              <a:spcBef>
                <a:spcPts val="500"/>
              </a:spcBef>
              <a:spcAft>
                <a:spcPts val="0"/>
              </a:spcAft>
              <a:buClr>
                <a:srgbClr val="FF6000"/>
              </a:buClr>
              <a:buSzPts val="2000"/>
              <a:buFont typeface="Arial"/>
              <a:buChar char="•"/>
              <a:defRPr sz="1900" b="0" i="0" u="none" strike="noStrike" cap="none">
                <a:solidFill>
                  <a:srgbClr val="000000"/>
                </a:solidFill>
                <a:latin typeface="Arial"/>
                <a:ea typeface="Arial"/>
                <a:cs typeface="Arial"/>
                <a:sym typeface="Arial"/>
              </a:defRPr>
            </a:lvl4pPr>
            <a:lvl5pPr marL="2286000" marR="0" lvl="4" indent="-355600" algn="l">
              <a:lnSpc>
                <a:spcPct val="90000"/>
              </a:lnSpc>
              <a:spcBef>
                <a:spcPts val="500"/>
              </a:spcBef>
              <a:spcAft>
                <a:spcPts val="0"/>
              </a:spcAft>
              <a:buClr>
                <a:srgbClr val="FF6000"/>
              </a:buClr>
              <a:buSzPts val="2000"/>
              <a:buFont typeface="Arial"/>
              <a:buChar char="•"/>
              <a:defRPr sz="1900" b="0" i="0" u="none" strike="noStrike" cap="none">
                <a:solidFill>
                  <a:srgbClr val="000000"/>
                </a:solidFill>
                <a:latin typeface="Arial"/>
                <a:ea typeface="Arial"/>
                <a:cs typeface="Arial"/>
                <a:sym typeface="Arial"/>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cxnSp>
        <p:nvCxnSpPr>
          <p:cNvPr id="61" name="Google Shape;61;g31780e97d2f_0_229"/>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62" name="Google Shape;62;g31780e97d2f_0_229"/>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type="titleOnly">
  <p:cSld name="TITLE_ONLY">
    <p:spTree>
      <p:nvGrpSpPr>
        <p:cNvPr id="1" name="Shape 63"/>
        <p:cNvGrpSpPr/>
        <p:nvPr/>
      </p:nvGrpSpPr>
      <p:grpSpPr>
        <a:xfrm>
          <a:off x="0" y="0"/>
          <a:ext cx="0" cy="0"/>
          <a:chOff x="0" y="0"/>
          <a:chExt cx="0" cy="0"/>
        </a:xfrm>
      </p:grpSpPr>
      <p:sp>
        <p:nvSpPr>
          <p:cNvPr id="64" name="Google Shape;64;g31780e97d2f_0_343"/>
          <p:cNvSpPr/>
          <p:nvPr/>
        </p:nvSpPr>
        <p:spPr>
          <a:xfrm>
            <a:off x="1304200" y="14118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g31780e97d2f_0_343"/>
          <p:cNvSpPr>
            <a:spLocks noGrp="1"/>
          </p:cNvSpPr>
          <p:nvPr>
            <p:ph type="pic" idx="2"/>
          </p:nvPr>
        </p:nvSpPr>
        <p:spPr>
          <a:xfrm>
            <a:off x="508000" y="976825"/>
            <a:ext cx="4606500" cy="4001100"/>
          </a:xfrm>
          <a:prstGeom prst="rect">
            <a:avLst/>
          </a:prstGeom>
          <a:noFill/>
          <a:ln>
            <a:noFill/>
          </a:ln>
        </p:spPr>
      </p:sp>
      <p:sp>
        <p:nvSpPr>
          <p:cNvPr id="66" name="Google Shape;66;g31780e97d2f_0_34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67" name="Google Shape;67;g31780e97d2f_0_343"/>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g31780e97d2f_0_343"/>
          <p:cNvSpPr txBox="1">
            <a:spLocks noGrp="1"/>
          </p:cNvSpPr>
          <p:nvPr>
            <p:ph type="body" idx="1"/>
          </p:nvPr>
        </p:nvSpPr>
        <p:spPr>
          <a:xfrm>
            <a:off x="6455425" y="1899300"/>
            <a:ext cx="5391300" cy="2583000"/>
          </a:xfrm>
          <a:prstGeom prst="rect">
            <a:avLst/>
          </a:prstGeom>
        </p:spPr>
        <p:txBody>
          <a:bodyPr spcFirstLastPara="1" wrap="square" lIns="91425" tIns="0" rIns="91425" bIns="45700" anchor="t" anchorCtr="0">
            <a:spAutoFit/>
          </a:bodyPr>
          <a:lstStyle>
            <a:lvl1pPr marL="457200" lvl="0" indent="-368300">
              <a:lnSpc>
                <a:spcPct val="115000"/>
              </a:lnSpc>
              <a:spcBef>
                <a:spcPts val="1000"/>
              </a:spcBef>
              <a:spcAft>
                <a:spcPts val="0"/>
              </a:spcAft>
              <a:buSzPts val="2200"/>
              <a:buFont typeface="Calibri"/>
              <a:buChar char="●"/>
              <a:defRPr sz="2200" b="1">
                <a:latin typeface="Calibri"/>
                <a:ea typeface="Calibri"/>
                <a:cs typeface="Calibri"/>
                <a:sym typeface="Calibri"/>
              </a:defRPr>
            </a:lvl1pPr>
            <a:lvl2pPr marL="914400" lvl="1" indent="-368300">
              <a:lnSpc>
                <a:spcPct val="115000"/>
              </a:lnSpc>
              <a:spcBef>
                <a:spcPts val="1000"/>
              </a:spcBef>
              <a:spcAft>
                <a:spcPts val="0"/>
              </a:spcAft>
              <a:buSzPts val="2200"/>
              <a:buChar char="○"/>
              <a:defRPr sz="2200" b="1"/>
            </a:lvl2pPr>
            <a:lvl3pPr marL="1371600" lvl="2" indent="-368300">
              <a:lnSpc>
                <a:spcPct val="115000"/>
              </a:lnSpc>
              <a:spcBef>
                <a:spcPts val="1000"/>
              </a:spcBef>
              <a:spcAft>
                <a:spcPts val="0"/>
              </a:spcAft>
              <a:buSzPts val="2200"/>
              <a:buChar char="■"/>
              <a:defRPr sz="2200" b="1"/>
            </a:lvl3pPr>
            <a:lvl4pPr marL="1828800" lvl="3" indent="-368300">
              <a:lnSpc>
                <a:spcPct val="115000"/>
              </a:lnSpc>
              <a:spcBef>
                <a:spcPts val="1000"/>
              </a:spcBef>
              <a:spcAft>
                <a:spcPts val="0"/>
              </a:spcAft>
              <a:buSzPts val="2200"/>
              <a:buChar char="●"/>
              <a:defRPr sz="2200" b="1"/>
            </a:lvl4pPr>
            <a:lvl5pPr marL="2286000" lvl="4" indent="-368300">
              <a:lnSpc>
                <a:spcPct val="115000"/>
              </a:lnSpc>
              <a:spcBef>
                <a:spcPts val="1000"/>
              </a:spcBef>
              <a:spcAft>
                <a:spcPts val="0"/>
              </a:spcAft>
              <a:buSzPts val="2200"/>
              <a:buChar char="○"/>
              <a:defRPr sz="2200" b="1"/>
            </a:lvl5pPr>
            <a:lvl6pPr marL="2743200" lvl="5" indent="-368300">
              <a:lnSpc>
                <a:spcPct val="115000"/>
              </a:lnSpc>
              <a:spcBef>
                <a:spcPts val="1000"/>
              </a:spcBef>
              <a:spcAft>
                <a:spcPts val="0"/>
              </a:spcAft>
              <a:buSzPts val="2200"/>
              <a:buChar char="■"/>
              <a:defRPr sz="2200" b="1"/>
            </a:lvl6pPr>
            <a:lvl7pPr marL="3200400" lvl="6" indent="-368300">
              <a:lnSpc>
                <a:spcPct val="115000"/>
              </a:lnSpc>
              <a:spcBef>
                <a:spcPts val="1000"/>
              </a:spcBef>
              <a:spcAft>
                <a:spcPts val="0"/>
              </a:spcAft>
              <a:buSzPts val="2200"/>
              <a:buChar char="●"/>
              <a:defRPr sz="2200" b="1"/>
            </a:lvl7pPr>
            <a:lvl8pPr marL="3657600" lvl="7" indent="-368300">
              <a:lnSpc>
                <a:spcPct val="115000"/>
              </a:lnSpc>
              <a:spcBef>
                <a:spcPts val="1000"/>
              </a:spcBef>
              <a:spcAft>
                <a:spcPts val="0"/>
              </a:spcAft>
              <a:buSzPts val="2200"/>
              <a:buChar char="○"/>
              <a:defRPr sz="2200" b="1"/>
            </a:lvl8pPr>
            <a:lvl9pPr marL="4114800" lvl="8" indent="-368300">
              <a:lnSpc>
                <a:spcPct val="115000"/>
              </a:lnSpc>
              <a:spcBef>
                <a:spcPts val="1000"/>
              </a:spcBef>
              <a:spcAft>
                <a:spcPts val="1000"/>
              </a:spcAft>
              <a:buSzPts val="2200"/>
              <a:buChar char="■"/>
              <a:defRPr sz="2200" b="1"/>
            </a:lvl9pPr>
          </a:lstStyle>
          <a:p>
            <a:endParaRPr/>
          </a:p>
        </p:txBody>
      </p:sp>
      <p:sp>
        <p:nvSpPr>
          <p:cNvPr id="69" name="Google Shape;69;g31780e97d2f_0_343"/>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ey Points">
  <p:cSld name="TITLE_ONLY_2">
    <p:spTree>
      <p:nvGrpSpPr>
        <p:cNvPr id="1" name="Shape 70"/>
        <p:cNvGrpSpPr/>
        <p:nvPr/>
      </p:nvGrpSpPr>
      <p:grpSpPr>
        <a:xfrm>
          <a:off x="0" y="0"/>
          <a:ext cx="0" cy="0"/>
          <a:chOff x="0" y="0"/>
          <a:chExt cx="0" cy="0"/>
        </a:xfrm>
      </p:grpSpPr>
      <p:sp>
        <p:nvSpPr>
          <p:cNvPr id="71" name="Google Shape;71;g31780e97d2f_0_353"/>
          <p:cNvSpPr/>
          <p:nvPr/>
        </p:nvSpPr>
        <p:spPr>
          <a:xfrm>
            <a:off x="1304200" y="14118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 name="Google Shape;72;g31780e97d2f_0_353"/>
          <p:cNvSpPr>
            <a:spLocks noGrp="1"/>
          </p:cNvSpPr>
          <p:nvPr>
            <p:ph type="pic" idx="2"/>
          </p:nvPr>
        </p:nvSpPr>
        <p:spPr>
          <a:xfrm>
            <a:off x="508000" y="976825"/>
            <a:ext cx="4606500" cy="4001100"/>
          </a:xfrm>
          <a:prstGeom prst="rect">
            <a:avLst/>
          </a:prstGeom>
          <a:noFill/>
          <a:ln>
            <a:noFill/>
          </a:ln>
        </p:spPr>
      </p:sp>
      <p:sp>
        <p:nvSpPr>
          <p:cNvPr id="73" name="Google Shape;73;g31780e97d2f_0_35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74;g31780e97d2f_0_35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75" name="Google Shape;75;g31780e97d2f_0_353"/>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g31780e97d2f_0_353"/>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368300">
              <a:lnSpc>
                <a:spcPct val="115000"/>
              </a:lnSpc>
              <a:spcBef>
                <a:spcPts val="1000"/>
              </a:spcBef>
              <a:spcAft>
                <a:spcPts val="0"/>
              </a:spcAft>
              <a:buSzPts val="2200"/>
              <a:buFont typeface="Calibri"/>
              <a:buChar char="●"/>
              <a:defRPr sz="2200" b="1">
                <a:latin typeface="Calibri"/>
                <a:ea typeface="Calibri"/>
                <a:cs typeface="Calibri"/>
                <a:sym typeface="Calibri"/>
              </a:defRPr>
            </a:lvl1pPr>
            <a:lvl2pPr marL="914400" lvl="1" indent="-368300">
              <a:lnSpc>
                <a:spcPct val="115000"/>
              </a:lnSpc>
              <a:spcBef>
                <a:spcPts val="1000"/>
              </a:spcBef>
              <a:spcAft>
                <a:spcPts val="0"/>
              </a:spcAft>
              <a:buSzPts val="2200"/>
              <a:buFont typeface="Calibri"/>
              <a:buChar char="○"/>
              <a:defRPr sz="2200" b="1">
                <a:latin typeface="Calibri"/>
                <a:ea typeface="Calibri"/>
                <a:cs typeface="Calibri"/>
                <a:sym typeface="Calibri"/>
              </a:defRPr>
            </a:lvl2pPr>
            <a:lvl3pPr marL="1371600" lvl="2" indent="-368300">
              <a:lnSpc>
                <a:spcPct val="115000"/>
              </a:lnSpc>
              <a:spcBef>
                <a:spcPts val="1000"/>
              </a:spcBef>
              <a:spcAft>
                <a:spcPts val="0"/>
              </a:spcAft>
              <a:buSzPts val="2200"/>
              <a:buFont typeface="Calibri"/>
              <a:buChar char="■"/>
              <a:defRPr sz="2200" b="1">
                <a:latin typeface="Calibri"/>
                <a:ea typeface="Calibri"/>
                <a:cs typeface="Calibri"/>
                <a:sym typeface="Calibri"/>
              </a:defRPr>
            </a:lvl3pPr>
            <a:lvl4pPr marL="1828800" lvl="3" indent="-368300">
              <a:lnSpc>
                <a:spcPct val="115000"/>
              </a:lnSpc>
              <a:spcBef>
                <a:spcPts val="1000"/>
              </a:spcBef>
              <a:spcAft>
                <a:spcPts val="0"/>
              </a:spcAft>
              <a:buSzPts val="2200"/>
              <a:buFont typeface="Calibri"/>
              <a:buChar char="●"/>
              <a:defRPr sz="2200" b="1">
                <a:latin typeface="Calibri"/>
                <a:ea typeface="Calibri"/>
                <a:cs typeface="Calibri"/>
                <a:sym typeface="Calibri"/>
              </a:defRPr>
            </a:lvl4pPr>
            <a:lvl5pPr marL="2286000" lvl="4" indent="-368300">
              <a:lnSpc>
                <a:spcPct val="115000"/>
              </a:lnSpc>
              <a:spcBef>
                <a:spcPts val="1000"/>
              </a:spcBef>
              <a:spcAft>
                <a:spcPts val="0"/>
              </a:spcAft>
              <a:buSzPts val="2200"/>
              <a:buFont typeface="Calibri"/>
              <a:buChar char="○"/>
              <a:defRPr sz="2200" b="1">
                <a:latin typeface="Calibri"/>
                <a:ea typeface="Calibri"/>
                <a:cs typeface="Calibri"/>
                <a:sym typeface="Calibri"/>
              </a:defRPr>
            </a:lvl5pPr>
            <a:lvl6pPr marL="2743200" lvl="5" indent="-368300">
              <a:lnSpc>
                <a:spcPct val="115000"/>
              </a:lnSpc>
              <a:spcBef>
                <a:spcPts val="1000"/>
              </a:spcBef>
              <a:spcAft>
                <a:spcPts val="0"/>
              </a:spcAft>
              <a:buSzPts val="2200"/>
              <a:buFont typeface="Calibri"/>
              <a:buChar char="■"/>
              <a:defRPr sz="2200" b="1">
                <a:latin typeface="Calibri"/>
                <a:ea typeface="Calibri"/>
                <a:cs typeface="Calibri"/>
                <a:sym typeface="Calibri"/>
              </a:defRPr>
            </a:lvl6pPr>
            <a:lvl7pPr marL="3200400" lvl="6" indent="-368300">
              <a:lnSpc>
                <a:spcPct val="115000"/>
              </a:lnSpc>
              <a:spcBef>
                <a:spcPts val="1000"/>
              </a:spcBef>
              <a:spcAft>
                <a:spcPts val="0"/>
              </a:spcAft>
              <a:buSzPts val="2200"/>
              <a:buFont typeface="Calibri"/>
              <a:buChar char="●"/>
              <a:defRPr sz="2200" b="1">
                <a:latin typeface="Calibri"/>
                <a:ea typeface="Calibri"/>
                <a:cs typeface="Calibri"/>
                <a:sym typeface="Calibri"/>
              </a:defRPr>
            </a:lvl7pPr>
            <a:lvl8pPr marL="3657600" lvl="7" indent="-368300">
              <a:lnSpc>
                <a:spcPct val="115000"/>
              </a:lnSpc>
              <a:spcBef>
                <a:spcPts val="1000"/>
              </a:spcBef>
              <a:spcAft>
                <a:spcPts val="0"/>
              </a:spcAft>
              <a:buSzPts val="2200"/>
              <a:buFont typeface="Calibri"/>
              <a:buChar char="○"/>
              <a:defRPr sz="2200" b="1">
                <a:latin typeface="Calibri"/>
                <a:ea typeface="Calibri"/>
                <a:cs typeface="Calibri"/>
                <a:sym typeface="Calibri"/>
              </a:defRPr>
            </a:lvl8pPr>
            <a:lvl9pPr marL="4114800" lvl="8" indent="-368300">
              <a:lnSpc>
                <a:spcPct val="115000"/>
              </a:lnSpc>
              <a:spcBef>
                <a:spcPts val="1000"/>
              </a:spcBef>
              <a:spcAft>
                <a:spcPts val="1000"/>
              </a:spcAft>
              <a:buSzPts val="2200"/>
              <a:buFont typeface="Calibri"/>
              <a:buChar char="■"/>
              <a:defRPr sz="2200" b="1">
                <a:latin typeface="Calibri"/>
                <a:ea typeface="Calibri"/>
                <a:cs typeface="Calibri"/>
                <a:sym typeface="Calibri"/>
              </a:defRPr>
            </a:lvl9pPr>
          </a:lstStyle>
          <a:p>
            <a:endParaRPr/>
          </a:p>
        </p:txBody>
      </p:sp>
      <p:sp>
        <p:nvSpPr>
          <p:cNvPr id="77" name="Google Shape;77;g31780e97d2f_0_353"/>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7"/>
          <p:cNvPicPr preferRelativeResize="0"/>
          <p:nvPr/>
        </p:nvPicPr>
        <p:blipFill rotWithShape="1">
          <a:blip r:embed="rId24">
            <a:alphaModFix amt="5000"/>
          </a:blip>
          <a:srcRect/>
          <a:stretch/>
        </p:blipFill>
        <p:spPr>
          <a:xfrm>
            <a:off x="0" y="1927431"/>
            <a:ext cx="12192000" cy="4925567"/>
          </a:xfrm>
          <a:prstGeom prst="rect">
            <a:avLst/>
          </a:prstGeom>
          <a:noFill/>
          <a:ln>
            <a:noFill/>
          </a:ln>
        </p:spPr>
      </p:pic>
      <p:sp>
        <p:nvSpPr>
          <p:cNvPr id="11" name="Google Shape;11;p27"/>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27"/>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27"/>
          <p:cNvSpPr txBox="1">
            <a:spLocks noGrp="1"/>
          </p:cNvSpPr>
          <p:nvPr>
            <p:ph type="body" idx="1"/>
          </p:nvPr>
        </p:nvSpPr>
        <p:spPr>
          <a:xfrm>
            <a:off x="304800" y="1583724"/>
            <a:ext cx="4665300" cy="3135300"/>
          </a:xfrm>
          <a:prstGeom prst="rect">
            <a:avLst/>
          </a:prstGeom>
          <a:noFill/>
          <a:ln>
            <a:noFill/>
          </a:ln>
        </p:spPr>
        <p:txBody>
          <a:bodyPr spcFirstLastPara="1" wrap="square" lIns="91425" tIns="0" rIns="91425" bIns="45700" anchor="t" anchorCtr="0">
            <a:spAutoFit/>
          </a:bodyPr>
          <a:lstStyle>
            <a:lvl1pPr marL="457200" marR="0" lvl="0" indent="-228600" algn="l" rtl="0">
              <a:lnSpc>
                <a:spcPct val="90000"/>
              </a:lnSpc>
              <a:spcBef>
                <a:spcPts val="10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5" name="Google Shape;15;p27"/>
          <p:cNvSpPr txBox="1">
            <a:spLocks noGrp="1"/>
          </p:cNvSpPr>
          <p:nvPr>
            <p:ph type="title"/>
          </p:nvPr>
        </p:nvSpPr>
        <p:spPr>
          <a:xfrm>
            <a:off x="304800" y="228599"/>
            <a:ext cx="11582400" cy="685800"/>
          </a:xfrm>
          <a:prstGeom prst="rect">
            <a:avLst/>
          </a:prstGeom>
          <a:noFill/>
          <a:ln>
            <a:noFill/>
          </a:ln>
        </p:spPr>
        <p:txBody>
          <a:bodyPr spcFirstLastPara="1" wrap="square" lIns="0" tIns="0" rIns="0" bIns="0" anchor="t" anchorCtr="0">
            <a:spAutoFit/>
          </a:bodyPr>
          <a:lstStyle>
            <a:lvl1pPr marR="0" lvl="0" algn="ctr" rtl="0">
              <a:lnSpc>
                <a:spcPct val="90000"/>
              </a:lnSpc>
              <a:spcBef>
                <a:spcPts val="0"/>
              </a:spcBef>
              <a:spcAft>
                <a:spcPts val="0"/>
              </a:spcAft>
              <a:buClr>
                <a:srgbClr val="0B5394"/>
              </a:buClr>
              <a:buSzPts val="3800"/>
              <a:buFont typeface="Calibri"/>
              <a:buNone/>
              <a:defRPr sz="38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27"/>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7"/>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8" name="Google Shape;18;p27"/>
          <p:cNvGrpSpPr/>
          <p:nvPr/>
        </p:nvGrpSpPr>
        <p:grpSpPr>
          <a:xfrm>
            <a:off x="87253" y="6450008"/>
            <a:ext cx="279069" cy="279069"/>
            <a:chOff x="5310558" y="5288061"/>
            <a:chExt cx="868602" cy="868602"/>
          </a:xfrm>
        </p:grpSpPr>
        <p:sp>
          <p:nvSpPr>
            <p:cNvPr id="19" name="Google Shape;19;p27"/>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27"/>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27" descr="Text&#10;&#10;Description automatically generated"/>
            <p:cNvPicPr preferRelativeResize="0"/>
            <p:nvPr/>
          </p:nvPicPr>
          <p:blipFill rotWithShape="1">
            <a:blip r:embed="rId25">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pos="192">
          <p15:clr>
            <a:srgbClr val="F26B43"/>
          </p15:clr>
        </p15:guide>
        <p15:guide id="6" pos="7488">
          <p15:clr>
            <a:srgbClr val="F26B43"/>
          </p15:clr>
        </p15:guide>
        <p15:guide id="7" orient="horz" pos="936">
          <p15:clr>
            <a:srgbClr val="F26B43"/>
          </p15:clr>
        </p15:guide>
        <p15:guide id="8" orient="horz" pos="4008">
          <p15:clr>
            <a:srgbClr val="F26B43"/>
          </p15:clr>
        </p15:guide>
        <p15:guide id="9" orient="horz" pos="144">
          <p15:clr>
            <a:srgbClr val="E46962"/>
          </p15:clr>
        </p15:guide>
        <p15:guide id="10" orient="horz" pos="2016">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6pBJuxdQiNQ?feature=oembed"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
          <p:cNvPicPr preferRelativeResize="0"/>
          <p:nvPr/>
        </p:nvPicPr>
        <p:blipFill rotWithShape="1">
          <a:blip r:embed="rId3">
            <a:alphaModFix/>
          </a:blip>
          <a:srcRect t="4659" b="9994"/>
          <a:stretch/>
        </p:blipFill>
        <p:spPr>
          <a:xfrm>
            <a:off x="0" y="0"/>
            <a:ext cx="12192000" cy="6884376"/>
          </a:xfrm>
          <a:prstGeom prst="rect">
            <a:avLst/>
          </a:prstGeom>
          <a:noFill/>
          <a:ln>
            <a:noFill/>
          </a:ln>
        </p:spPr>
      </p:pic>
      <p:sp>
        <p:nvSpPr>
          <p:cNvPr id="176" name="Google Shape;176;p1"/>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Google Shape;177;p1"/>
          <p:cNvSpPr txBox="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100" b="1" i="0" u="none" strike="noStrike" cap="none">
                <a:solidFill>
                  <a:srgbClr val="FFFFFF"/>
                </a:solidFill>
                <a:latin typeface="Calibri"/>
                <a:ea typeface="Calibri"/>
                <a:cs typeface="Calibri"/>
                <a:sym typeface="Calibri"/>
              </a:rPr>
              <a:t>Lesson 1. Understanding and Combating Climate Change</a:t>
            </a:r>
            <a:endParaRPr sz="1100" b="1" i="0" u="none" strike="noStrike" cap="none">
              <a:solidFill>
                <a:srgbClr val="FFFFFF"/>
              </a:solidFill>
              <a:latin typeface="Calibri"/>
              <a:ea typeface="Calibri"/>
              <a:cs typeface="Calibri"/>
              <a:sym typeface="Calibri"/>
            </a:endParaRPr>
          </a:p>
        </p:txBody>
      </p:sp>
      <p:sp>
        <p:nvSpPr>
          <p:cNvPr id="178" name="Google Shape;178;p1"/>
          <p:cNvSpPr txBox="1"/>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100" b="1" i="0" u="none" strike="noStrike" cap="none">
                <a:solidFill>
                  <a:srgbClr val="FFFFFF"/>
                </a:solidFill>
                <a:latin typeface="Calibri"/>
                <a:ea typeface="Calibri"/>
                <a:cs typeface="Calibri"/>
                <a:sym typeface="Calibri"/>
              </a:rPr>
              <a:t>1</a:t>
            </a:fld>
            <a:endParaRPr sz="1100" b="1" i="0" u="none" strike="noStrike" cap="none">
              <a:solidFill>
                <a:srgbClr val="FFFFFF"/>
              </a:solidFill>
              <a:latin typeface="Calibri"/>
              <a:ea typeface="Calibri"/>
              <a:cs typeface="Calibri"/>
              <a:sym typeface="Calibri"/>
            </a:endParaRPr>
          </a:p>
        </p:txBody>
      </p:sp>
      <p:sp>
        <p:nvSpPr>
          <p:cNvPr id="179" name="Google Shape;179;p1"/>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80" name="Google Shape;180;p1"/>
          <p:cNvSpPr/>
          <p:nvPr/>
        </p:nvSpPr>
        <p:spPr>
          <a:xfrm>
            <a:off x="-6375" y="1544050"/>
            <a:ext cx="12192000" cy="5340300"/>
          </a:xfrm>
          <a:prstGeom prst="rect">
            <a:avLst/>
          </a:prstGeom>
          <a:gradFill>
            <a:gsLst>
              <a:gs pos="0">
                <a:srgbClr val="EDF8FF">
                  <a:alpha val="0"/>
                </a:srgbClr>
              </a:gs>
              <a:gs pos="89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1" name="Google Shape;181;p1"/>
          <p:cNvSpPr txBox="1"/>
          <p:nvPr/>
        </p:nvSpPr>
        <p:spPr>
          <a:xfrm>
            <a:off x="304793" y="4568254"/>
            <a:ext cx="11582400" cy="393900"/>
          </a:xfrm>
          <a:prstGeom prst="rect">
            <a:avLst/>
          </a:prstGeom>
          <a:noFill/>
          <a:ln>
            <a:noFill/>
          </a:ln>
          <a:effectLst>
            <a:outerShdw blurRad="50800" dist="50800" dir="2700000" algn="ctr" rotWithShape="0">
              <a:srgbClr val="000000">
                <a:alpha val="48235"/>
              </a:srgbClr>
            </a:outerShdw>
          </a:effectLst>
        </p:spPr>
        <p:txBody>
          <a:bodyPr spcFirstLastPara="1" wrap="square" lIns="0" tIns="0" rIns="0" bIns="0" anchor="t" anchorCtr="0">
            <a:spAutoFit/>
          </a:bodyPr>
          <a:lstStyle/>
          <a:p>
            <a:pPr marL="0" marR="0" lvl="0" indent="0" algn="ctr" rtl="0">
              <a:lnSpc>
                <a:spcPct val="80000"/>
              </a:lnSpc>
              <a:spcBef>
                <a:spcPts val="0"/>
              </a:spcBef>
              <a:spcAft>
                <a:spcPts val="0"/>
              </a:spcAft>
              <a:buClr>
                <a:srgbClr val="000000"/>
              </a:buClr>
              <a:buSzPts val="3200"/>
              <a:buFont typeface="Arial"/>
              <a:buNone/>
            </a:pPr>
            <a:r>
              <a:rPr lang="en-US" sz="3200" b="1">
                <a:solidFill>
                  <a:srgbClr val="FFFFFF"/>
                </a:solidFill>
                <a:latin typeface="Calibri"/>
                <a:ea typeface="Calibri"/>
                <a:cs typeface="Calibri"/>
                <a:sym typeface="Calibri"/>
              </a:rPr>
              <a:t>Massachusetts Climate Careers: Powering the Future</a:t>
            </a:r>
            <a:endParaRPr sz="6000" b="1" i="0" u="none" strike="noStrike" cap="none">
              <a:solidFill>
                <a:srgbClr val="0065A4"/>
              </a:solidFill>
              <a:latin typeface="Calibri"/>
              <a:ea typeface="Calibri"/>
              <a:cs typeface="Calibri"/>
              <a:sym typeface="Calibri"/>
            </a:endParaRPr>
          </a:p>
        </p:txBody>
      </p:sp>
      <p:sp>
        <p:nvSpPr>
          <p:cNvPr id="182" name="Google Shape;182;p1"/>
          <p:cNvSpPr txBox="1"/>
          <p:nvPr/>
        </p:nvSpPr>
        <p:spPr>
          <a:xfrm>
            <a:off x="230775" y="5176475"/>
            <a:ext cx="11717700" cy="1255800"/>
          </a:xfrm>
          <a:prstGeom prst="rect">
            <a:avLst/>
          </a:prstGeom>
          <a:noFill/>
          <a:ln>
            <a:noFill/>
          </a:ln>
          <a:effectLst>
            <a:outerShdw blurRad="50800" dist="50800" dir="2700000" algn="ctr" rotWithShape="0">
              <a:srgbClr val="000000">
                <a:alpha val="48235"/>
              </a:srgbClr>
            </a:outerShdw>
          </a:effectLst>
        </p:spPr>
        <p:txBody>
          <a:bodyPr spcFirstLastPara="1" wrap="square" lIns="0" tIns="0" rIns="0" bIns="0" anchor="t" anchorCtr="0">
            <a:spAutoFit/>
          </a:bodyPr>
          <a:lstStyle/>
          <a:p>
            <a:pPr marL="457200" marR="0" lvl="0" indent="-228600" algn="ctr" rtl="0">
              <a:lnSpc>
                <a:spcPct val="85000"/>
              </a:lnSpc>
              <a:spcBef>
                <a:spcPts val="0"/>
              </a:spcBef>
              <a:spcAft>
                <a:spcPts val="0"/>
              </a:spcAft>
              <a:buClr>
                <a:srgbClr val="000000"/>
              </a:buClr>
              <a:buSzPts val="4800"/>
              <a:buFont typeface="Arial"/>
              <a:buNone/>
            </a:pPr>
            <a:r>
              <a:rPr lang="en-US" sz="4800" b="1" i="0" u="none" strike="noStrike" cap="none">
                <a:solidFill>
                  <a:srgbClr val="93C47D"/>
                </a:solidFill>
                <a:latin typeface="Calibri"/>
                <a:ea typeface="Calibri"/>
                <a:cs typeface="Calibri"/>
                <a:sym typeface="Calibri"/>
              </a:rPr>
              <a:t>Climate Hero Spotlight: </a:t>
            </a:r>
            <a:endParaRPr/>
          </a:p>
          <a:p>
            <a:pPr marL="457200" marR="0" lvl="0" indent="-228600" algn="ctr" rtl="0">
              <a:lnSpc>
                <a:spcPct val="85000"/>
              </a:lnSpc>
              <a:spcBef>
                <a:spcPts val="0"/>
              </a:spcBef>
              <a:spcAft>
                <a:spcPts val="0"/>
              </a:spcAft>
              <a:buClr>
                <a:srgbClr val="000000"/>
              </a:buClr>
              <a:buSzPts val="4800"/>
              <a:buFont typeface="Arial"/>
              <a:buNone/>
            </a:pPr>
            <a:r>
              <a:rPr lang="en-US" sz="4800" b="1" i="0" u="none" strike="noStrike" cap="none">
                <a:solidFill>
                  <a:srgbClr val="93C47D"/>
                </a:solidFill>
                <a:latin typeface="Calibri"/>
                <a:ea typeface="Calibri"/>
                <a:cs typeface="Calibri"/>
                <a:sym typeface="Calibri"/>
              </a:rPr>
              <a:t>Managers and Analysts</a:t>
            </a:r>
            <a:endParaRPr sz="4800" b="1" i="0" u="none" strike="noStrike" cap="none">
              <a:solidFill>
                <a:srgbClr val="93C47D"/>
              </a:solidFill>
              <a:latin typeface="Calibri"/>
              <a:ea typeface="Calibri"/>
              <a:cs typeface="Calibri"/>
              <a:sym typeface="Calibri"/>
            </a:endParaRPr>
          </a:p>
        </p:txBody>
      </p:sp>
      <p:sp>
        <p:nvSpPr>
          <p:cNvPr id="183" name="Google Shape;183;p1"/>
          <p:cNvSpPr/>
          <p:nvPr/>
        </p:nvSpPr>
        <p:spPr>
          <a:xfrm rot="10800000">
            <a:off x="1975" y="-103050"/>
            <a:ext cx="116577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84" name="Google Shape;184;p1"/>
          <p:cNvPicPr preferRelativeResize="0"/>
          <p:nvPr/>
        </p:nvPicPr>
        <p:blipFill rotWithShape="1">
          <a:blip r:embed="rId4">
            <a:alphaModFix/>
          </a:blip>
          <a:srcRect/>
          <a:stretch/>
        </p:blipFill>
        <p:spPr>
          <a:xfrm>
            <a:off x="189496" y="395302"/>
            <a:ext cx="3979875" cy="1206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
          <p:cNvSpPr txBox="1">
            <a:spLocks noGrp="1"/>
          </p:cNvSpPr>
          <p:nvPr>
            <p:ph type="title"/>
          </p:nvPr>
        </p:nvSpPr>
        <p:spPr>
          <a:xfrm>
            <a:off x="457200" y="1588300"/>
            <a:ext cx="5207700" cy="52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800"/>
              <a:buNone/>
            </a:pPr>
            <a:r>
              <a:rPr lang="en-US">
                <a:solidFill>
                  <a:schemeClr val="dk2"/>
                </a:solidFill>
                <a:latin typeface="Calibri"/>
                <a:ea typeface="Calibri"/>
                <a:cs typeface="Calibri"/>
                <a:sym typeface="Calibri"/>
              </a:rPr>
              <a:t>Skills and Knowledge</a:t>
            </a:r>
            <a:endParaRPr/>
          </a:p>
        </p:txBody>
      </p:sp>
      <p:pic>
        <p:nvPicPr>
          <p:cNvPr id="296" name="Google Shape;296;p4"/>
          <p:cNvPicPr preferRelativeResize="0"/>
          <p:nvPr/>
        </p:nvPicPr>
        <p:blipFill rotWithShape="1">
          <a:blip r:embed="rId3">
            <a:alphaModFix/>
          </a:blip>
          <a:srcRect l="18562" r="4703"/>
          <a:stretch/>
        </p:blipFill>
        <p:spPr>
          <a:xfrm>
            <a:off x="6664575" y="1085250"/>
            <a:ext cx="4606500" cy="4001102"/>
          </a:xfrm>
          <a:prstGeom prst="rect">
            <a:avLst/>
          </a:prstGeom>
          <a:noFill/>
          <a:ln>
            <a:noFill/>
          </a:ln>
        </p:spPr>
      </p:pic>
      <p:sp>
        <p:nvSpPr>
          <p:cNvPr id="297" name="Google Shape;297;p4"/>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10</a:t>
            </a:fld>
            <a:endParaRPr/>
          </a:p>
        </p:txBody>
      </p:sp>
      <p:sp>
        <p:nvSpPr>
          <p:cNvPr id="298" name="Google Shape;298;p4"/>
          <p:cNvSpPr txBox="1">
            <a:spLocks noGrp="1"/>
          </p:cNvSpPr>
          <p:nvPr>
            <p:ph type="body" idx="1"/>
          </p:nvPr>
        </p:nvSpPr>
        <p:spPr>
          <a:xfrm>
            <a:off x="457200" y="2588975"/>
            <a:ext cx="5273400" cy="2181900"/>
          </a:xfrm>
          <a:prstGeom prst="rect">
            <a:avLst/>
          </a:prstGeom>
        </p:spPr>
        <p:txBody>
          <a:bodyPr spcFirstLastPara="1" wrap="square" lIns="91425" tIns="0" rIns="91425" bIns="45700" anchor="t" anchorCtr="0">
            <a:spAutoFit/>
          </a:bodyPr>
          <a:lstStyle/>
          <a:p>
            <a:pPr marL="457200" lvl="0" indent="-387350" algn="l" rtl="0">
              <a:lnSpc>
                <a:spcPct val="115000"/>
              </a:lnSpc>
              <a:spcBef>
                <a:spcPts val="1100"/>
              </a:spcBef>
              <a:spcAft>
                <a:spcPts val="0"/>
              </a:spcAft>
              <a:buClr>
                <a:schemeClr val="dk1"/>
              </a:buClr>
              <a:buSzPts val="2500"/>
              <a:buFont typeface="Calibri"/>
              <a:buChar char="•"/>
            </a:pPr>
            <a:r>
              <a:rPr lang="en-US" sz="2500"/>
              <a:t>Communication</a:t>
            </a:r>
            <a:endParaRPr sz="2500"/>
          </a:p>
          <a:p>
            <a:pPr marL="457200" lvl="0" indent="-387350" algn="l" rtl="0">
              <a:lnSpc>
                <a:spcPct val="115000"/>
              </a:lnSpc>
              <a:spcBef>
                <a:spcPts val="1100"/>
              </a:spcBef>
              <a:spcAft>
                <a:spcPts val="0"/>
              </a:spcAft>
              <a:buClr>
                <a:schemeClr val="dk1"/>
              </a:buClr>
              <a:buSzPts val="2500"/>
              <a:buFont typeface="Calibri"/>
              <a:buChar char="•"/>
            </a:pPr>
            <a:r>
              <a:rPr lang="en-US" sz="2500"/>
              <a:t>Critical thinking</a:t>
            </a:r>
            <a:endParaRPr sz="2500"/>
          </a:p>
          <a:p>
            <a:pPr marL="457200" lvl="0" indent="-387350" algn="l" rtl="0">
              <a:lnSpc>
                <a:spcPct val="115000"/>
              </a:lnSpc>
              <a:spcBef>
                <a:spcPts val="1100"/>
              </a:spcBef>
              <a:spcAft>
                <a:spcPts val="0"/>
              </a:spcAft>
              <a:buClr>
                <a:schemeClr val="dk1"/>
              </a:buClr>
              <a:buSzPts val="2500"/>
              <a:buFont typeface="Calibri"/>
              <a:buChar char="•"/>
            </a:pPr>
            <a:r>
              <a:rPr lang="en-US" sz="2500"/>
              <a:t>Project management</a:t>
            </a:r>
            <a:endParaRPr sz="2500"/>
          </a:p>
          <a:p>
            <a:pPr marL="457200" lvl="0" indent="-387350" algn="l" rtl="0">
              <a:lnSpc>
                <a:spcPct val="115000"/>
              </a:lnSpc>
              <a:spcBef>
                <a:spcPts val="1100"/>
              </a:spcBef>
              <a:spcAft>
                <a:spcPts val="1000"/>
              </a:spcAft>
              <a:buClr>
                <a:schemeClr val="dk1"/>
              </a:buClr>
              <a:buSzPts val="2500"/>
              <a:buFont typeface="Calibri"/>
              <a:buChar char="•"/>
            </a:pPr>
            <a:r>
              <a:rPr lang="en-US" sz="2500"/>
              <a:t>Analytical skills</a:t>
            </a:r>
            <a:endParaRPr sz="2500"/>
          </a:p>
        </p:txBody>
      </p:sp>
      <p:sp>
        <p:nvSpPr>
          <p:cNvPr id="299" name="Google Shape;299;p4"/>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14. Climate Hero Spotlight: Managers and Analysts</a:t>
            </a:r>
            <a:endParaRPr sz="1200" b="1" i="0" u="none" strike="noStrike" cap="none">
              <a:solidFill>
                <a:srgbClr val="FFFFFF"/>
              </a:solidFill>
              <a:latin typeface="Calibri"/>
              <a:ea typeface="Calibri"/>
              <a:cs typeface="Calibri"/>
              <a:sym typeface="Calibri"/>
            </a:endParaRPr>
          </a:p>
        </p:txBody>
      </p:sp>
      <p:cxnSp>
        <p:nvCxnSpPr>
          <p:cNvPr id="300" name="Google Shape;300;p4"/>
          <p:cNvCxnSpPr/>
          <p:nvPr/>
        </p:nvCxnSpPr>
        <p:spPr>
          <a:xfrm rot="10800000" flipH="1">
            <a:off x="0" y="2253350"/>
            <a:ext cx="5442900" cy="300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9"/>
          <p:cNvSpPr txBox="1">
            <a:spLocks noGrp="1"/>
          </p:cNvSpPr>
          <p:nvPr>
            <p:ph type="title"/>
          </p:nvPr>
        </p:nvSpPr>
        <p:spPr>
          <a:xfrm>
            <a:off x="6624075" y="715950"/>
            <a:ext cx="5263200" cy="728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900"/>
              <a:buNone/>
            </a:pPr>
            <a:r>
              <a:rPr lang="en-US" sz="3800">
                <a:solidFill>
                  <a:schemeClr val="dk2"/>
                </a:solidFill>
                <a:latin typeface="Calibri"/>
                <a:ea typeface="Calibri"/>
                <a:cs typeface="Calibri"/>
                <a:sym typeface="Calibri"/>
              </a:rPr>
              <a:t>Education and Training</a:t>
            </a:r>
            <a:endParaRPr sz="3800"/>
          </a:p>
        </p:txBody>
      </p:sp>
      <p:pic>
        <p:nvPicPr>
          <p:cNvPr id="307" name="Google Shape;307;p9"/>
          <p:cNvPicPr preferRelativeResize="0">
            <a:picLocks noGrp="1"/>
          </p:cNvPicPr>
          <p:nvPr>
            <p:ph type="pic" idx="2"/>
          </p:nvPr>
        </p:nvPicPr>
        <p:blipFill rotWithShape="1">
          <a:blip r:embed="rId3">
            <a:alphaModFix/>
          </a:blip>
          <a:srcRect l="14488" r="14487"/>
          <a:stretch/>
        </p:blipFill>
        <p:spPr>
          <a:xfrm>
            <a:off x="508000" y="976825"/>
            <a:ext cx="4606501" cy="4001100"/>
          </a:xfrm>
          <a:prstGeom prst="rect">
            <a:avLst/>
          </a:prstGeom>
          <a:solidFill>
            <a:srgbClr val="595959"/>
          </a:solidFill>
          <a:ln>
            <a:noFill/>
          </a:ln>
        </p:spPr>
      </p:pic>
      <p:sp>
        <p:nvSpPr>
          <p:cNvPr id="308" name="Google Shape;308;p9"/>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14. Climate Hero Spotlight: Managers and Analysts</a:t>
            </a:r>
            <a:endParaRPr sz="1200" b="1" i="0" u="none" strike="noStrike" cap="none">
              <a:solidFill>
                <a:srgbClr val="FFFFFF"/>
              </a:solidFill>
              <a:latin typeface="Calibri"/>
              <a:ea typeface="Calibri"/>
              <a:cs typeface="Calibri"/>
              <a:sym typeface="Calibri"/>
            </a:endParaRPr>
          </a:p>
        </p:txBody>
      </p:sp>
      <p:sp>
        <p:nvSpPr>
          <p:cNvPr id="309" name="Google Shape;309;p9"/>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11</a:t>
            </a:fld>
            <a:endParaRPr/>
          </a:p>
        </p:txBody>
      </p:sp>
      <p:sp>
        <p:nvSpPr>
          <p:cNvPr id="310" name="Google Shape;310;p9"/>
          <p:cNvSpPr txBox="1">
            <a:spLocks noGrp="1"/>
          </p:cNvSpPr>
          <p:nvPr>
            <p:ph type="body" idx="1"/>
          </p:nvPr>
        </p:nvSpPr>
        <p:spPr>
          <a:xfrm>
            <a:off x="6455425" y="1899300"/>
            <a:ext cx="5391300" cy="3129900"/>
          </a:xfrm>
          <a:prstGeom prst="rect">
            <a:avLst/>
          </a:prstGeom>
        </p:spPr>
        <p:txBody>
          <a:bodyPr spcFirstLastPara="1" wrap="square" lIns="91425" tIns="0" rIns="91425" bIns="45700" anchor="t" anchorCtr="0">
            <a:spAutoFit/>
          </a:bodyPr>
          <a:lstStyle/>
          <a:p>
            <a:pPr marL="457200" lvl="0" indent="-355600" algn="l" rtl="0">
              <a:lnSpc>
                <a:spcPct val="100000"/>
              </a:lnSpc>
              <a:spcBef>
                <a:spcPts val="1100"/>
              </a:spcBef>
              <a:spcAft>
                <a:spcPts val="0"/>
              </a:spcAft>
              <a:buSzPts val="2000"/>
              <a:buChar char="●"/>
            </a:pPr>
            <a:r>
              <a:rPr lang="en-US" sz="2600" b="0"/>
              <a:t>Most manager and analyst roles require a Bachelor’s degree.</a:t>
            </a:r>
            <a:endParaRPr sz="2600" b="0"/>
          </a:p>
          <a:p>
            <a:pPr marL="457200" lvl="0" indent="-355600" algn="l" rtl="0">
              <a:lnSpc>
                <a:spcPct val="100000"/>
              </a:lnSpc>
              <a:spcBef>
                <a:spcPts val="1100"/>
              </a:spcBef>
              <a:spcAft>
                <a:spcPts val="0"/>
              </a:spcAft>
              <a:buSzPts val="2000"/>
              <a:buChar char="●"/>
            </a:pPr>
            <a:r>
              <a:rPr lang="en-US" sz="2600" b="0"/>
              <a:t>Pay rates range from $41/hour to $66/hour, with a median rate of $52/hour.</a:t>
            </a:r>
            <a:endParaRPr sz="2600" b="0"/>
          </a:p>
          <a:p>
            <a:pPr marL="457200" lvl="0" indent="-355600" algn="l" rtl="0">
              <a:lnSpc>
                <a:spcPct val="100000"/>
              </a:lnSpc>
              <a:spcBef>
                <a:spcPts val="1100"/>
              </a:spcBef>
              <a:spcAft>
                <a:spcPts val="0"/>
              </a:spcAft>
              <a:buSzPts val="2000"/>
              <a:buChar char="●"/>
            </a:pPr>
            <a:r>
              <a:rPr lang="en-US" sz="2600" b="0"/>
              <a:t>Specialized certifications can lead to senior positions and higher pay.</a:t>
            </a:r>
            <a:endParaRPr sz="2600"/>
          </a:p>
        </p:txBody>
      </p:sp>
      <p:cxnSp>
        <p:nvCxnSpPr>
          <p:cNvPr id="311" name="Google Shape;311;p9"/>
          <p:cNvCxnSpPr/>
          <p:nvPr/>
        </p:nvCxnSpPr>
        <p:spPr>
          <a:xfrm>
            <a:off x="5943600" y="1484075"/>
            <a:ext cx="62880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0"/>
          <p:cNvSpPr txBox="1">
            <a:spLocks noGrp="1"/>
          </p:cNvSpPr>
          <p:nvPr>
            <p:ph type="title"/>
          </p:nvPr>
        </p:nvSpPr>
        <p:spPr>
          <a:xfrm>
            <a:off x="339375" y="1207300"/>
            <a:ext cx="4995600" cy="526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0065A4"/>
              </a:buClr>
              <a:buSzPts val="4800"/>
              <a:buFont typeface="Calibri"/>
              <a:buNone/>
            </a:pPr>
            <a:r>
              <a:rPr lang="en-US" sz="3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Growth </a:t>
            </a:r>
            <a:r>
              <a:rPr lang="en-US" sz="3800"/>
              <a:t>Potential</a:t>
            </a:r>
            <a:endParaRPr sz="3800"/>
          </a:p>
        </p:txBody>
      </p:sp>
      <p:pic>
        <p:nvPicPr>
          <p:cNvPr id="318" name="Google Shape;318;p10" descr="A blue and red stamp with text&#10;&#10;Description automatically generated"/>
          <p:cNvPicPr preferRelativeResize="0"/>
          <p:nvPr/>
        </p:nvPicPr>
        <p:blipFill rotWithShape="1">
          <a:blip r:embed="rId3">
            <a:alphaModFix/>
          </a:blip>
          <a:srcRect t="3920" b="7575"/>
          <a:stretch/>
        </p:blipFill>
        <p:spPr>
          <a:xfrm>
            <a:off x="6659375" y="952500"/>
            <a:ext cx="4584900" cy="4057650"/>
          </a:xfrm>
          <a:prstGeom prst="rect">
            <a:avLst/>
          </a:prstGeom>
          <a:noFill/>
          <a:ln>
            <a:noFill/>
          </a:ln>
        </p:spPr>
      </p:pic>
      <p:sp>
        <p:nvSpPr>
          <p:cNvPr id="319" name="Google Shape;319;p10"/>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12</a:t>
            </a:fld>
            <a:endParaRPr/>
          </a:p>
        </p:txBody>
      </p:sp>
      <p:sp>
        <p:nvSpPr>
          <p:cNvPr id="320" name="Google Shape;320;p10"/>
          <p:cNvSpPr txBox="1">
            <a:spLocks noGrp="1"/>
          </p:cNvSpPr>
          <p:nvPr>
            <p:ph type="body" idx="1"/>
          </p:nvPr>
        </p:nvSpPr>
        <p:spPr>
          <a:xfrm>
            <a:off x="339375" y="2207975"/>
            <a:ext cx="5521500" cy="3001500"/>
          </a:xfrm>
          <a:prstGeom prst="rect">
            <a:avLst/>
          </a:prstGeom>
        </p:spPr>
        <p:txBody>
          <a:bodyPr spcFirstLastPara="1" wrap="square" lIns="91425" tIns="0" rIns="91425" bIns="45700" anchor="t" anchorCtr="0">
            <a:spAutoFit/>
          </a:bodyPr>
          <a:lstStyle/>
          <a:p>
            <a:pPr marL="457200" lvl="0" indent="-355600" algn="l" rtl="0">
              <a:lnSpc>
                <a:spcPct val="100000"/>
              </a:lnSpc>
              <a:spcBef>
                <a:spcPts val="1000"/>
              </a:spcBef>
              <a:spcAft>
                <a:spcPts val="0"/>
              </a:spcAft>
              <a:buSzPts val="2000"/>
              <a:buChar char="●"/>
            </a:pPr>
            <a:r>
              <a:rPr lang="en-US" sz="2400"/>
              <a:t>Massachusetts needs nearly </a:t>
            </a:r>
            <a:r>
              <a:rPr lang="en-US" sz="2400" b="1"/>
              <a:t>3,000 new manager and analyst </a:t>
            </a:r>
            <a:r>
              <a:rPr lang="en-US" sz="2400"/>
              <a:t>positions by 2030 in clean energy to support its climate goals!</a:t>
            </a:r>
            <a:br>
              <a:rPr lang="en-US" sz="2400"/>
            </a:br>
            <a:endParaRPr sz="2400"/>
          </a:p>
          <a:p>
            <a:pPr marL="457200" lvl="0" indent="-355600" algn="l" rtl="0">
              <a:lnSpc>
                <a:spcPct val="100000"/>
              </a:lnSpc>
              <a:spcBef>
                <a:spcPts val="0"/>
              </a:spcBef>
              <a:spcAft>
                <a:spcPts val="0"/>
              </a:spcAft>
              <a:buSzPts val="2000"/>
              <a:buChar char="●"/>
            </a:pPr>
            <a:r>
              <a:rPr lang="en-US" sz="2400"/>
              <a:t>Manager and analyst roles have solid opportunities for advancement and can progress to higher leadership roles.</a:t>
            </a:r>
            <a:endParaRPr sz="2400"/>
          </a:p>
        </p:txBody>
      </p:sp>
      <p:sp>
        <p:nvSpPr>
          <p:cNvPr id="321" name="Google Shape;321;p10"/>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14. Climate Hero Spotlight: Managers and Analysts</a:t>
            </a:r>
            <a:endParaRPr sz="1200" b="1" i="0" u="none" strike="noStrike" cap="none">
              <a:solidFill>
                <a:srgbClr val="FFFFFF"/>
              </a:solidFill>
              <a:latin typeface="Calibri"/>
              <a:ea typeface="Calibri"/>
              <a:cs typeface="Calibri"/>
              <a:sym typeface="Calibri"/>
            </a:endParaRPr>
          </a:p>
        </p:txBody>
      </p:sp>
      <p:cxnSp>
        <p:nvCxnSpPr>
          <p:cNvPr id="322" name="Google Shape;322;p10"/>
          <p:cNvCxnSpPr/>
          <p:nvPr/>
        </p:nvCxnSpPr>
        <p:spPr>
          <a:xfrm rot="10800000" flipH="1">
            <a:off x="0" y="1839150"/>
            <a:ext cx="5860800" cy="1770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1"/>
          <p:cNvSpPr txBox="1">
            <a:spLocks noGrp="1"/>
          </p:cNvSpPr>
          <p:nvPr>
            <p:ph type="title"/>
          </p:nvPr>
        </p:nvSpPr>
        <p:spPr>
          <a:xfrm>
            <a:off x="7328349" y="715950"/>
            <a:ext cx="4521143" cy="526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4800"/>
              <a:buNone/>
            </a:pPr>
            <a:r>
              <a:rPr lang="en-US" sz="3800" b="1" dirty="0">
                <a:solidFill>
                  <a:schemeClr val="dk2"/>
                </a:solidFill>
                <a:latin typeface="Calibri"/>
                <a:ea typeface="Calibri"/>
                <a:cs typeface="Calibri"/>
                <a:sym typeface="Calibri"/>
              </a:rPr>
              <a:t>Project Back on Track</a:t>
            </a:r>
            <a:endParaRPr sz="3800" dirty="0"/>
          </a:p>
        </p:txBody>
      </p:sp>
      <p:sp>
        <p:nvSpPr>
          <p:cNvPr id="329" name="Google Shape;329;p11"/>
          <p:cNvSpPr txBox="1">
            <a:spLocks noGrp="1"/>
          </p:cNvSpPr>
          <p:nvPr>
            <p:ph type="body" idx="4294967295"/>
          </p:nvPr>
        </p:nvSpPr>
        <p:spPr>
          <a:xfrm>
            <a:off x="6248400" y="1914475"/>
            <a:ext cx="5334000" cy="3628500"/>
          </a:xfrm>
          <a:prstGeom prst="rect">
            <a:avLst/>
          </a:prstGeom>
          <a:noFill/>
          <a:ln>
            <a:noFill/>
          </a:ln>
        </p:spPr>
        <p:txBody>
          <a:bodyPr spcFirstLastPara="1" wrap="square" lIns="91425" tIns="0" rIns="91425" bIns="45700" anchor="t" anchorCtr="0">
            <a:spAutoFit/>
          </a:bodyPr>
          <a:lstStyle/>
          <a:p>
            <a:pPr marL="457200" lvl="0" indent="-342900" algn="l" rtl="0">
              <a:lnSpc>
                <a:spcPct val="115000"/>
              </a:lnSpc>
              <a:spcBef>
                <a:spcPts val="0"/>
              </a:spcBef>
              <a:spcAft>
                <a:spcPts val="0"/>
              </a:spcAft>
              <a:buSzPts val="1800"/>
              <a:buChar char="●"/>
            </a:pPr>
            <a:r>
              <a:rPr lang="en-US" sz="2200"/>
              <a:t>You have been hired to manage a critical local clean energy project. Unfortunately, the project is experiencing significant delays.</a:t>
            </a:r>
            <a:endParaRPr sz="2200"/>
          </a:p>
          <a:p>
            <a:pPr marL="457200" lvl="0" indent="-342900" algn="l" rtl="0">
              <a:lnSpc>
                <a:spcPct val="115000"/>
              </a:lnSpc>
              <a:spcBef>
                <a:spcPts val="1000"/>
              </a:spcBef>
              <a:spcAft>
                <a:spcPts val="1000"/>
              </a:spcAft>
              <a:buSzPts val="1800"/>
              <a:buChar char="●"/>
            </a:pPr>
            <a:r>
              <a:rPr lang="en-US" sz="2200"/>
              <a:t>In groups, analyze the available information to determine the cause of the delays, design a project recovery plan, and decide how to communicate with project stakeholders.</a:t>
            </a:r>
            <a:endParaRPr sz="2200"/>
          </a:p>
        </p:txBody>
      </p:sp>
      <p:pic>
        <p:nvPicPr>
          <p:cNvPr id="330" name="Google Shape;330;p11" descr="A yellow hard hat and rolled up blueprints&#10;&#10;Description automatically generated"/>
          <p:cNvPicPr preferRelativeResize="0"/>
          <p:nvPr/>
        </p:nvPicPr>
        <p:blipFill rotWithShape="1">
          <a:blip r:embed="rId3">
            <a:alphaModFix/>
          </a:blip>
          <a:srcRect/>
          <a:stretch/>
        </p:blipFill>
        <p:spPr>
          <a:xfrm>
            <a:off x="619125" y="976825"/>
            <a:ext cx="4495375" cy="4001100"/>
          </a:xfrm>
          <a:prstGeom prst="rect">
            <a:avLst/>
          </a:prstGeom>
          <a:noFill/>
          <a:ln>
            <a:noFill/>
          </a:ln>
        </p:spPr>
      </p:pic>
      <p:sp>
        <p:nvSpPr>
          <p:cNvPr id="331" name="Google Shape;331;p1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13</a:t>
            </a:fld>
            <a:endParaRPr/>
          </a:p>
        </p:txBody>
      </p:sp>
      <p:sp>
        <p:nvSpPr>
          <p:cNvPr id="332" name="Google Shape;332;p11"/>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14. Climate Hero Spotlight: Managers and Analysts</a:t>
            </a:r>
            <a:endParaRPr sz="1200" b="1" i="0" u="none" strike="noStrike" cap="none">
              <a:solidFill>
                <a:srgbClr val="FFFFFF"/>
              </a:solidFill>
              <a:latin typeface="Calibri"/>
              <a:ea typeface="Calibri"/>
              <a:cs typeface="Calibri"/>
              <a:sym typeface="Calibri"/>
            </a:endParaRPr>
          </a:p>
        </p:txBody>
      </p:sp>
      <p:cxnSp>
        <p:nvCxnSpPr>
          <p:cNvPr id="333" name="Google Shape;333;p11"/>
          <p:cNvCxnSpPr/>
          <p:nvPr/>
        </p:nvCxnSpPr>
        <p:spPr>
          <a:xfrm>
            <a:off x="6019800" y="1418150"/>
            <a:ext cx="6207300" cy="0"/>
          </a:xfrm>
          <a:prstGeom prst="straightConnector1">
            <a:avLst/>
          </a:prstGeom>
          <a:noFill/>
          <a:ln w="19050" cap="flat" cmpd="sng">
            <a:solidFill>
              <a:srgbClr val="0065A4"/>
            </a:solidFill>
            <a:prstDash val="solid"/>
            <a:miter lim="800000"/>
            <a:headEnd type="none" w="sm" len="sm"/>
            <a:tailEnd type="none" w="sm" len="sm"/>
          </a:ln>
        </p:spPr>
      </p:cxnSp>
      <p:pic>
        <p:nvPicPr>
          <p:cNvPr id="334" name="Google Shape;334;p11"/>
          <p:cNvPicPr preferRelativeResize="0"/>
          <p:nvPr/>
        </p:nvPicPr>
        <p:blipFill rotWithShape="1">
          <a:blip r:embed="rId4">
            <a:alphaModFix/>
          </a:blip>
          <a:srcRect/>
          <a:stretch/>
        </p:blipFill>
        <p:spPr>
          <a:xfrm>
            <a:off x="6248403" y="544965"/>
            <a:ext cx="937575" cy="891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8"/>
          <p:cNvSpPr txBox="1">
            <a:spLocks noGrp="1"/>
          </p:cNvSpPr>
          <p:nvPr>
            <p:ph type="title"/>
          </p:nvPr>
        </p:nvSpPr>
        <p:spPr>
          <a:xfrm>
            <a:off x="1714500" y="2465325"/>
            <a:ext cx="3579000" cy="526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0065A4"/>
              </a:buClr>
              <a:buSzPts val="4800"/>
              <a:buFont typeface="Calibri"/>
              <a:buNone/>
            </a:pPr>
            <a:r>
              <a:rPr lang="en-US" sz="3800"/>
              <a:t>Activity Debrief</a:t>
            </a:r>
            <a:endParaRPr sz="3800"/>
          </a:p>
        </p:txBody>
      </p:sp>
      <p:sp>
        <p:nvSpPr>
          <p:cNvPr id="341" name="Google Shape;341;p8"/>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a:t>14</a:t>
            </a:fld>
            <a:endParaRPr sz="1200"/>
          </a:p>
        </p:txBody>
      </p:sp>
      <p:sp>
        <p:nvSpPr>
          <p:cNvPr id="342" name="Google Shape;342;p8"/>
          <p:cNvSpPr txBox="1">
            <a:spLocks noGrp="1"/>
          </p:cNvSpPr>
          <p:nvPr>
            <p:ph type="body" idx="1"/>
          </p:nvPr>
        </p:nvSpPr>
        <p:spPr>
          <a:xfrm>
            <a:off x="6864350" y="1743350"/>
            <a:ext cx="4573500" cy="3211800"/>
          </a:xfrm>
          <a:prstGeom prst="rect">
            <a:avLst/>
          </a:prstGeom>
        </p:spPr>
        <p:txBody>
          <a:bodyPr spcFirstLastPara="1" wrap="square" lIns="91425" tIns="0" rIns="91425" bIns="45700" anchor="t" anchorCtr="0">
            <a:spAutoFit/>
          </a:bodyPr>
          <a:lstStyle/>
          <a:p>
            <a:pPr marL="457200" lvl="0" indent="-400050" algn="l" rtl="0">
              <a:spcBef>
                <a:spcPts val="1000"/>
              </a:spcBef>
              <a:spcAft>
                <a:spcPts val="0"/>
              </a:spcAft>
              <a:buClr>
                <a:schemeClr val="dk1"/>
              </a:buClr>
              <a:buSzPts val="2700"/>
              <a:buChar char="•"/>
            </a:pPr>
            <a:r>
              <a:rPr lang="en-US" sz="2600"/>
              <a:t>What was the most challenging aspect when creating your project recovery plan?</a:t>
            </a:r>
            <a:endParaRPr sz="2600"/>
          </a:p>
          <a:p>
            <a:pPr marL="457200" lvl="0" indent="-228600" algn="l" rtl="0">
              <a:spcBef>
                <a:spcPts val="1000"/>
              </a:spcBef>
              <a:spcAft>
                <a:spcPts val="0"/>
              </a:spcAft>
              <a:buClr>
                <a:srgbClr val="FF6000"/>
              </a:buClr>
              <a:buSzPts val="2400"/>
              <a:buFont typeface="Arial"/>
              <a:buNone/>
            </a:pPr>
            <a:endParaRPr sz="2600"/>
          </a:p>
          <a:p>
            <a:pPr marL="457200" lvl="0" indent="-400050" algn="l" rtl="0">
              <a:spcBef>
                <a:spcPts val="1000"/>
              </a:spcBef>
              <a:spcAft>
                <a:spcPts val="0"/>
              </a:spcAft>
              <a:buClr>
                <a:schemeClr val="dk1"/>
              </a:buClr>
              <a:buSzPts val="2700"/>
              <a:buChar char="•"/>
            </a:pPr>
            <a:r>
              <a:rPr lang="en-US" sz="2600"/>
              <a:t>What did you learn from how other groups approached their project?</a:t>
            </a:r>
            <a:endParaRPr sz="2600"/>
          </a:p>
        </p:txBody>
      </p:sp>
      <p:sp>
        <p:nvSpPr>
          <p:cNvPr id="343" name="Google Shape;343;p8"/>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14. Climate Hero Spotlight: Managers and Analysts</a:t>
            </a:r>
            <a:endParaRPr sz="1200" b="1" i="0" u="none" strike="noStrike" cap="none">
              <a:solidFill>
                <a:srgbClr val="FFFFFF"/>
              </a:solidFill>
              <a:latin typeface="Calibri"/>
              <a:ea typeface="Calibri"/>
              <a:cs typeface="Calibri"/>
              <a:sym typeface="Calibri"/>
            </a:endParaRPr>
          </a:p>
        </p:txBody>
      </p:sp>
      <p:cxnSp>
        <p:nvCxnSpPr>
          <p:cNvPr id="344" name="Google Shape;344;p8"/>
          <p:cNvCxnSpPr/>
          <p:nvPr/>
        </p:nvCxnSpPr>
        <p:spPr>
          <a:xfrm rot="10800000" flipH="1">
            <a:off x="0" y="3167750"/>
            <a:ext cx="5442900" cy="3000"/>
          </a:xfrm>
          <a:prstGeom prst="straightConnector1">
            <a:avLst/>
          </a:prstGeom>
          <a:noFill/>
          <a:ln w="19050" cap="flat" cmpd="sng">
            <a:solidFill>
              <a:srgbClr val="0065A4"/>
            </a:solidFill>
            <a:prstDash val="solid"/>
            <a:miter lim="800000"/>
            <a:headEnd type="none" w="sm" len="sm"/>
            <a:tailEnd type="none" w="sm" len="sm"/>
          </a:ln>
        </p:spPr>
      </p:cxnSp>
      <p:pic>
        <p:nvPicPr>
          <p:cNvPr id="345" name="Google Shape;345;p8"/>
          <p:cNvPicPr preferRelativeResize="0"/>
          <p:nvPr/>
        </p:nvPicPr>
        <p:blipFill rotWithShape="1">
          <a:blip r:embed="rId3">
            <a:alphaModFix/>
          </a:blip>
          <a:srcRect l="36661" t="17600" r="51346" b="62560"/>
          <a:stretch/>
        </p:blipFill>
        <p:spPr>
          <a:xfrm>
            <a:off x="304800" y="2293650"/>
            <a:ext cx="1009852" cy="910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310bd32f27a_0_176"/>
          <p:cNvSpPr txBox="1"/>
          <p:nvPr/>
        </p:nvSpPr>
        <p:spPr>
          <a:xfrm>
            <a:off x="11391900" y="6591300"/>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2" name="Google Shape;352;g310bd32f27a_0_176"/>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3" name="Google Shape;353;g310bd32f27a_0_176"/>
          <p:cNvPicPr preferRelativeResize="0">
            <a:picLocks noGrp="1"/>
          </p:cNvPicPr>
          <p:nvPr>
            <p:ph type="pic" idx="2"/>
          </p:nvPr>
        </p:nvPicPr>
        <p:blipFill rotWithShape="1">
          <a:blip r:embed="rId3">
            <a:alphaModFix/>
          </a:blip>
          <a:srcRect l="8556" r="12141"/>
          <a:stretch/>
        </p:blipFill>
        <p:spPr>
          <a:xfrm>
            <a:off x="508000" y="976825"/>
            <a:ext cx="4606500" cy="4001100"/>
          </a:xfrm>
          <a:prstGeom prst="rect">
            <a:avLst/>
          </a:prstGeom>
        </p:spPr>
      </p:pic>
      <p:sp>
        <p:nvSpPr>
          <p:cNvPr id="354" name="Google Shape;354;g310bd32f27a_0_17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15</a:t>
            </a:fld>
            <a:endParaRPr/>
          </a:p>
        </p:txBody>
      </p:sp>
      <p:sp>
        <p:nvSpPr>
          <p:cNvPr id="355" name="Google Shape;355;g310bd32f27a_0_176"/>
          <p:cNvSpPr txBox="1">
            <a:spLocks noGrp="1"/>
          </p:cNvSpPr>
          <p:nvPr>
            <p:ph type="body" idx="1"/>
          </p:nvPr>
        </p:nvSpPr>
        <p:spPr>
          <a:xfrm>
            <a:off x="6420250" y="1914475"/>
            <a:ext cx="5166600" cy="3104100"/>
          </a:xfrm>
          <a:prstGeom prst="rect">
            <a:avLst/>
          </a:prstGeom>
        </p:spPr>
        <p:txBody>
          <a:bodyPr spcFirstLastPara="1" wrap="square" lIns="91425" tIns="0" rIns="91425" bIns="45700" anchor="t" anchorCtr="0">
            <a:spAutoFit/>
          </a:bodyPr>
          <a:lstStyle/>
          <a:p>
            <a:pPr marL="457200" lvl="0" indent="-342900" algn="l" rtl="0">
              <a:lnSpc>
                <a:spcPct val="115000"/>
              </a:lnSpc>
              <a:spcBef>
                <a:spcPts val="2200"/>
              </a:spcBef>
              <a:spcAft>
                <a:spcPts val="0"/>
              </a:spcAft>
              <a:buSzPts val="1800"/>
              <a:buFont typeface="Calibri"/>
              <a:buChar char="●"/>
            </a:pPr>
            <a:r>
              <a:rPr lang="en-US" sz="2400" b="0"/>
              <a:t>Managers are one of the most in-demand jobs in clean energy.</a:t>
            </a:r>
            <a:endParaRPr sz="2400" b="0"/>
          </a:p>
          <a:p>
            <a:pPr marL="457200" lvl="0" indent="-342900" algn="l" rtl="0">
              <a:lnSpc>
                <a:spcPct val="115000"/>
              </a:lnSpc>
              <a:spcBef>
                <a:spcPts val="2200"/>
              </a:spcBef>
              <a:spcAft>
                <a:spcPts val="0"/>
              </a:spcAft>
              <a:buSzPts val="1800"/>
              <a:buFont typeface="Calibri"/>
              <a:buChar char="●"/>
            </a:pPr>
            <a:r>
              <a:rPr lang="en-US" sz="2400" b="0"/>
              <a:t>Communication skills are essential for effective managers.</a:t>
            </a:r>
            <a:endParaRPr sz="2400" b="0"/>
          </a:p>
          <a:p>
            <a:pPr marL="457200" lvl="0" indent="-342900" algn="l" rtl="0">
              <a:lnSpc>
                <a:spcPct val="115000"/>
              </a:lnSpc>
              <a:spcBef>
                <a:spcPts val="2200"/>
              </a:spcBef>
              <a:spcAft>
                <a:spcPts val="1000"/>
              </a:spcAft>
              <a:buSzPts val="1800"/>
              <a:buFont typeface="Calibri"/>
              <a:buChar char="●"/>
            </a:pPr>
            <a:r>
              <a:rPr lang="en-US" sz="2400" b="0"/>
              <a:t>Managers and analysts have similar skill sets but perform different roles.</a:t>
            </a:r>
            <a:endParaRPr sz="2400" b="0"/>
          </a:p>
        </p:txBody>
      </p:sp>
      <p:sp>
        <p:nvSpPr>
          <p:cNvPr id="356" name="Google Shape;356;g310bd32f27a_0_176"/>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14. Climate Hero Spotlight: Managers and Analysts</a:t>
            </a:r>
            <a:endParaRPr sz="1200" b="1" i="0" u="none" strike="noStrike" cap="none">
              <a:solidFill>
                <a:srgbClr val="FFFFFF"/>
              </a:solidFill>
              <a:latin typeface="Calibri"/>
              <a:ea typeface="Calibri"/>
              <a:cs typeface="Calibri"/>
              <a:sym typeface="Calibri"/>
            </a:endParaRPr>
          </a:p>
        </p:txBody>
      </p:sp>
      <p:cxnSp>
        <p:nvCxnSpPr>
          <p:cNvPr id="357" name="Google Shape;357;g310bd32f27a_0_176"/>
          <p:cNvCxnSpPr/>
          <p:nvPr/>
        </p:nvCxnSpPr>
        <p:spPr>
          <a:xfrm>
            <a:off x="6207050" y="1484550"/>
            <a:ext cx="6017700" cy="41700"/>
          </a:xfrm>
          <a:prstGeom prst="straightConnector1">
            <a:avLst/>
          </a:prstGeom>
          <a:noFill/>
          <a:ln w="19050" cap="flat" cmpd="sng">
            <a:solidFill>
              <a:srgbClr val="0065A4"/>
            </a:solidFill>
            <a:prstDash val="solid"/>
            <a:miter lim="800000"/>
            <a:headEnd type="none" w="sm" len="sm"/>
            <a:tailEnd type="none" w="sm" len="sm"/>
          </a:ln>
        </p:spPr>
      </p:cxnSp>
      <p:sp>
        <p:nvSpPr>
          <p:cNvPr id="358" name="Google Shape;358;g310bd32f27a_0_176"/>
          <p:cNvSpPr txBox="1">
            <a:spLocks noGrp="1"/>
          </p:cNvSpPr>
          <p:nvPr>
            <p:ph type="title"/>
          </p:nvPr>
        </p:nvSpPr>
        <p:spPr>
          <a:xfrm>
            <a:off x="6624075" y="715950"/>
            <a:ext cx="5263200" cy="5265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Key Points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310bd32f27a_0_222"/>
          <p:cNvSpPr/>
          <p:nvPr/>
        </p:nvSpPr>
        <p:spPr>
          <a:xfrm>
            <a:off x="0" y="23013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5" name="Google Shape;365;g310bd32f27a_0_222"/>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366" name="Google Shape;366;g310bd32f27a_0_22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16</a:t>
            </a:fld>
            <a:endParaRPr sz="1200"/>
          </a:p>
        </p:txBody>
      </p:sp>
      <p:sp>
        <p:nvSpPr>
          <p:cNvPr id="367" name="Google Shape;367;g310bd32f27a_0_222"/>
          <p:cNvSpPr txBox="1"/>
          <p:nvPr/>
        </p:nvSpPr>
        <p:spPr>
          <a:xfrm>
            <a:off x="1719450" y="2600400"/>
            <a:ext cx="3909600" cy="4986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1"/>
              </a:buClr>
              <a:buSzPts val="1100"/>
              <a:buFont typeface="Arial"/>
              <a:buNone/>
            </a:pPr>
            <a:r>
              <a:rPr lang="en-US" sz="3600" b="1" i="0" u="none" strike="noStrike" cap="none">
                <a:solidFill>
                  <a:srgbClr val="0065A4"/>
                </a:solidFill>
                <a:latin typeface="Calibri"/>
                <a:ea typeface="Calibri"/>
                <a:cs typeface="Calibri"/>
                <a:sym typeface="Calibri"/>
              </a:rPr>
              <a:t>Closing Activity</a:t>
            </a:r>
            <a:endParaRPr sz="3600" b="1" i="0" u="none" strike="noStrike" cap="none">
              <a:solidFill>
                <a:srgbClr val="0065A4"/>
              </a:solidFill>
              <a:latin typeface="Calibri"/>
              <a:ea typeface="Calibri"/>
              <a:cs typeface="Calibri"/>
              <a:sym typeface="Calibri"/>
            </a:endParaRPr>
          </a:p>
        </p:txBody>
      </p:sp>
      <p:cxnSp>
        <p:nvCxnSpPr>
          <p:cNvPr id="368" name="Google Shape;368;g310bd32f27a_0_222"/>
          <p:cNvCxnSpPr/>
          <p:nvPr/>
        </p:nvCxnSpPr>
        <p:spPr>
          <a:xfrm rot="10800000" flipH="1">
            <a:off x="0" y="32787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369" name="Google Shape;369;g310bd32f27a_0_222"/>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370" name="Google Shape;370;g310bd32f27a_0_222"/>
          <p:cNvPicPr preferRelativeResize="0"/>
          <p:nvPr/>
        </p:nvPicPr>
        <p:blipFill rotWithShape="1">
          <a:blip r:embed="rId4">
            <a:alphaModFix/>
          </a:blip>
          <a:srcRect l="10378"/>
          <a:stretch/>
        </p:blipFill>
        <p:spPr>
          <a:xfrm>
            <a:off x="460875" y="2440350"/>
            <a:ext cx="1009850" cy="910500"/>
          </a:xfrm>
          <a:prstGeom prst="rect">
            <a:avLst/>
          </a:prstGeom>
          <a:noFill/>
          <a:ln>
            <a:noFill/>
          </a:ln>
        </p:spPr>
      </p:pic>
      <p:sp>
        <p:nvSpPr>
          <p:cNvPr id="371" name="Google Shape;371;g310bd32f27a_0_222"/>
          <p:cNvSpPr txBox="1"/>
          <p:nvPr/>
        </p:nvSpPr>
        <p:spPr>
          <a:xfrm>
            <a:off x="6475350" y="1919294"/>
            <a:ext cx="5054100" cy="3175800"/>
          </a:xfrm>
          <a:prstGeom prst="rect">
            <a:avLst/>
          </a:prstGeom>
          <a:noFill/>
          <a:ln>
            <a:noFill/>
          </a:ln>
        </p:spPr>
        <p:txBody>
          <a:bodyPr spcFirstLastPara="1" wrap="square" lIns="91425" tIns="45700" rIns="91425" bIns="45700" anchor="t" anchorCtr="0">
            <a:spAutoFit/>
          </a:bodyPr>
          <a:lstStyle/>
          <a:p>
            <a:pPr marL="457200" marR="0" lvl="0" indent="-393700" algn="l" rtl="0">
              <a:lnSpc>
                <a:spcPct val="100000"/>
              </a:lnSpc>
              <a:spcBef>
                <a:spcPts val="220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What is one skill or attribute that makes managers and analysts crucial to successful clean energy projects?</a:t>
            </a:r>
            <a:endParaRPr sz="2600">
              <a:solidFill>
                <a:schemeClr val="dk1"/>
              </a:solidFill>
              <a:latin typeface="Calibri"/>
              <a:ea typeface="Calibri"/>
              <a:cs typeface="Calibri"/>
              <a:sym typeface="Calibri"/>
            </a:endParaRPr>
          </a:p>
          <a:p>
            <a:pPr marL="457200" marR="0" lvl="0" indent="-393700" algn="l" rtl="0">
              <a:lnSpc>
                <a:spcPct val="100000"/>
              </a:lnSpc>
              <a:spcBef>
                <a:spcPts val="2200"/>
              </a:spcBef>
              <a:spcAft>
                <a:spcPts val="1000"/>
              </a:spcAft>
              <a:buClr>
                <a:schemeClr val="dk1"/>
              </a:buClr>
              <a:buSzPts val="2600"/>
              <a:buFont typeface="Calibri"/>
              <a:buAutoNum type="arabicPeriod"/>
            </a:pPr>
            <a:r>
              <a:rPr lang="en-US" sz="2600" b="0" i="0" u="none" strike="noStrike" cap="none">
                <a:solidFill>
                  <a:schemeClr val="dk1"/>
                </a:solidFill>
                <a:latin typeface="Calibri"/>
                <a:ea typeface="Calibri"/>
                <a:cs typeface="Calibri"/>
                <a:sym typeface="Calibri"/>
              </a:rPr>
              <a:t>What is one skill you have that you believe would make you a good manager or analyst?</a:t>
            </a:r>
            <a:endParaRPr sz="2600" b="0" i="0" u="none" strike="noStrike" cap="none">
              <a:solidFill>
                <a:schemeClr val="dk1"/>
              </a:solidFill>
              <a:latin typeface="Calibri"/>
              <a:ea typeface="Calibri"/>
              <a:cs typeface="Calibri"/>
              <a:sym typeface="Calibri"/>
            </a:endParaRPr>
          </a:p>
        </p:txBody>
      </p:sp>
      <p:sp>
        <p:nvSpPr>
          <p:cNvPr id="372" name="Google Shape;372;g310bd32f27a_0_222"/>
          <p:cNvSpPr txBox="1"/>
          <p:nvPr/>
        </p:nvSpPr>
        <p:spPr>
          <a:xfrm>
            <a:off x="6475350" y="1257300"/>
            <a:ext cx="5054100" cy="4803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B050"/>
              </a:buClr>
              <a:buSzPts val="2600"/>
              <a:buFont typeface="Calibri"/>
              <a:buNone/>
            </a:pPr>
            <a:r>
              <a:rPr lang="en-US" sz="2800" b="1" i="0" u="none" strike="noStrike" cap="none">
                <a:solidFill>
                  <a:schemeClr val="dk1"/>
                </a:solidFill>
                <a:latin typeface="Calibri"/>
                <a:ea typeface="Calibri"/>
                <a:cs typeface="Calibri"/>
                <a:sym typeface="Calibri"/>
              </a:rPr>
              <a:t>Skills Inventory</a:t>
            </a:r>
            <a:endParaRPr sz="2600" b="1" i="0" u="none" strike="noStrike" cap="none">
              <a:solidFill>
                <a:schemeClr val="dk1"/>
              </a:solidFill>
              <a:latin typeface="Calibri"/>
              <a:ea typeface="Calibri"/>
              <a:cs typeface="Calibri"/>
              <a:sym typeface="Calibri"/>
            </a:endParaRPr>
          </a:p>
        </p:txBody>
      </p:sp>
      <p:sp>
        <p:nvSpPr>
          <p:cNvPr id="373" name="Google Shape;373;g310bd32f27a_0_222"/>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14. Climate Hero Spotlight: Managers and Analysts</a:t>
            </a:r>
            <a:endParaRPr sz="1200" b="1" i="0" u="none" strike="noStrike" cap="none">
              <a:solidFill>
                <a:srgbClr val="FFFFFF"/>
              </a:solidFill>
              <a:latin typeface="Calibri"/>
              <a:ea typeface="Calibri"/>
              <a:cs typeface="Calibri"/>
              <a:sym typeface="Calibri"/>
            </a:endParaRPr>
          </a:p>
        </p:txBody>
      </p:sp>
      <p:pic>
        <p:nvPicPr>
          <p:cNvPr id="374" name="Google Shape;374;g310bd32f27a_0_222"/>
          <p:cNvPicPr preferRelativeResize="0"/>
          <p:nvPr/>
        </p:nvPicPr>
        <p:blipFill rotWithShape="1">
          <a:blip r:embed="rId5">
            <a:alphaModFix/>
          </a:blip>
          <a:srcRect/>
          <a:stretch/>
        </p:blipFill>
        <p:spPr>
          <a:xfrm>
            <a:off x="473650" y="2301355"/>
            <a:ext cx="984300" cy="104054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g318816bf515_0_40"/>
          <p:cNvPicPr preferRelativeResize="0"/>
          <p:nvPr/>
        </p:nvPicPr>
        <p:blipFill rotWithShape="1">
          <a:blip r:embed="rId3">
            <a:alphaModFix/>
          </a:blip>
          <a:srcRect t="4659" b="9994"/>
          <a:stretch/>
        </p:blipFill>
        <p:spPr>
          <a:xfrm>
            <a:off x="0" y="0"/>
            <a:ext cx="12192000" cy="6884376"/>
          </a:xfrm>
          <a:prstGeom prst="rect">
            <a:avLst/>
          </a:prstGeom>
          <a:noFill/>
          <a:ln>
            <a:noFill/>
          </a:ln>
        </p:spPr>
      </p:pic>
      <p:sp>
        <p:nvSpPr>
          <p:cNvPr id="381" name="Google Shape;381;g318816bf515_0_40"/>
          <p:cNvSpPr/>
          <p:nvPr/>
        </p:nvSpPr>
        <p:spPr>
          <a:xfrm>
            <a:off x="0" y="6821549"/>
            <a:ext cx="12192000" cy="62700"/>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2" name="Google Shape;382;g318816bf515_0_40"/>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100" b="1" i="0" u="none" strike="noStrike" cap="none">
                <a:solidFill>
                  <a:srgbClr val="FFFFFF"/>
                </a:solidFill>
                <a:latin typeface="Calibri"/>
                <a:ea typeface="Calibri"/>
                <a:cs typeface="Calibri"/>
                <a:sym typeface="Calibri"/>
              </a:rPr>
              <a:t>Lesson 1. Understanding and Combating Climate Change</a:t>
            </a:r>
            <a:endParaRPr sz="1100" b="1" i="0" u="none" strike="noStrike" cap="none">
              <a:solidFill>
                <a:srgbClr val="FFFFFF"/>
              </a:solidFill>
              <a:latin typeface="Calibri"/>
              <a:ea typeface="Calibri"/>
              <a:cs typeface="Calibri"/>
              <a:sym typeface="Calibri"/>
            </a:endParaRPr>
          </a:p>
        </p:txBody>
      </p:sp>
      <p:sp>
        <p:nvSpPr>
          <p:cNvPr id="383" name="Google Shape;383;g318816bf515_0_40"/>
          <p:cNvSpPr txBox="1"/>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100" b="1" i="0" u="none" strike="noStrike" cap="none">
                <a:solidFill>
                  <a:srgbClr val="FFFFFF"/>
                </a:solidFill>
                <a:latin typeface="Calibri"/>
                <a:ea typeface="Calibri"/>
                <a:cs typeface="Calibri"/>
                <a:sym typeface="Calibri"/>
              </a:rPr>
              <a:t>17</a:t>
            </a:fld>
            <a:endParaRPr sz="1100" b="1" i="0" u="none" strike="noStrike" cap="none">
              <a:solidFill>
                <a:srgbClr val="FFFFFF"/>
              </a:solidFill>
              <a:latin typeface="Calibri"/>
              <a:ea typeface="Calibri"/>
              <a:cs typeface="Calibri"/>
              <a:sym typeface="Calibri"/>
            </a:endParaRPr>
          </a:p>
        </p:txBody>
      </p:sp>
      <p:sp>
        <p:nvSpPr>
          <p:cNvPr id="384" name="Google Shape;384;g318816bf515_0_40"/>
          <p:cNvSpPr txBox="1"/>
          <p:nvPr/>
        </p:nvSpPr>
        <p:spPr>
          <a:xfrm>
            <a:off x="11097897" y="6423201"/>
            <a:ext cx="220200" cy="405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385" name="Google Shape;385;g318816bf515_0_40"/>
          <p:cNvSpPr/>
          <p:nvPr/>
        </p:nvSpPr>
        <p:spPr>
          <a:xfrm>
            <a:off x="-6375" y="1544050"/>
            <a:ext cx="12192000" cy="5340300"/>
          </a:xfrm>
          <a:prstGeom prst="rect">
            <a:avLst/>
          </a:prstGeom>
          <a:gradFill>
            <a:gsLst>
              <a:gs pos="0">
                <a:srgbClr val="EDF8FF">
                  <a:alpha val="0"/>
                </a:srgbClr>
              </a:gs>
              <a:gs pos="89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86" name="Google Shape;386;g318816bf515_0_40"/>
          <p:cNvSpPr/>
          <p:nvPr/>
        </p:nvSpPr>
        <p:spPr>
          <a:xfrm rot="10800000">
            <a:off x="2025" y="-103050"/>
            <a:ext cx="121998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87" name="Google Shape;387;g318816bf515_0_40"/>
          <p:cNvPicPr preferRelativeResize="0"/>
          <p:nvPr/>
        </p:nvPicPr>
        <p:blipFill rotWithShape="1">
          <a:blip r:embed="rId4">
            <a:alphaModFix/>
          </a:blip>
          <a:srcRect/>
          <a:stretch/>
        </p:blipFill>
        <p:spPr>
          <a:xfrm>
            <a:off x="189496" y="395302"/>
            <a:ext cx="3979875" cy="12066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title"/>
          </p:nvPr>
        </p:nvSpPr>
        <p:spPr>
          <a:xfrm>
            <a:off x="1943100" y="228600"/>
            <a:ext cx="9944100" cy="526500"/>
          </a:xfrm>
          <a:prstGeom prst="rect">
            <a:avLst/>
          </a:prstGeom>
          <a:noFill/>
          <a:ln>
            <a:noFill/>
          </a:ln>
        </p:spPr>
        <p:txBody>
          <a:bodyPr spcFirstLastPara="1" wrap="square" lIns="0" tIns="0" rIns="0" bIns="0" anchor="t" anchorCtr="0">
            <a:spAutoFit/>
          </a:bodyPr>
          <a:lstStyle/>
          <a:p>
            <a:pPr marL="4763" lvl="0" indent="-4763" algn="l" rtl="0">
              <a:lnSpc>
                <a:spcPct val="90000"/>
              </a:lnSpc>
              <a:spcBef>
                <a:spcPts val="0"/>
              </a:spcBef>
              <a:spcAft>
                <a:spcPts val="0"/>
              </a:spcAft>
              <a:buClr>
                <a:srgbClr val="0065A4"/>
              </a:buClr>
              <a:buSzPts val="4800"/>
              <a:buFont typeface="Calibri"/>
              <a:buNone/>
            </a:pPr>
            <a:r>
              <a:rPr lang="en-US" sz="3800"/>
              <a:t>Opening Activity</a:t>
            </a:r>
            <a:endParaRPr sz="3800"/>
          </a:p>
        </p:txBody>
      </p:sp>
      <p:sp>
        <p:nvSpPr>
          <p:cNvPr id="191" name="Google Shape;191;p5"/>
          <p:cNvSpPr txBox="1">
            <a:spLocks noGrp="1"/>
          </p:cNvSpPr>
          <p:nvPr>
            <p:ph type="body" idx="1"/>
          </p:nvPr>
        </p:nvSpPr>
        <p:spPr>
          <a:xfrm>
            <a:off x="6447998" y="1127508"/>
            <a:ext cx="53091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92" name="Google Shape;192;p5"/>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2</a:t>
            </a:fld>
            <a:endParaRPr sz="1200"/>
          </a:p>
        </p:txBody>
      </p:sp>
      <p:sp>
        <p:nvSpPr>
          <p:cNvPr id="193" name="Google Shape;193;p5"/>
          <p:cNvSpPr txBox="1"/>
          <p:nvPr/>
        </p:nvSpPr>
        <p:spPr>
          <a:xfrm>
            <a:off x="11391900" y="6591300"/>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5"/>
          <p:cNvSpPr txBox="1"/>
          <p:nvPr/>
        </p:nvSpPr>
        <p:spPr>
          <a:xfrm>
            <a:off x="1943100" y="1127750"/>
            <a:ext cx="99441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600" i="1" u="none" strike="noStrike" cap="none">
                <a:solidFill>
                  <a:srgbClr val="00853C"/>
                </a:solidFill>
                <a:latin typeface="Calibri"/>
                <a:ea typeface="Calibri"/>
                <a:cs typeface="Calibri"/>
                <a:sym typeface="Calibri"/>
              </a:rPr>
              <a:t>Quick Patterns</a:t>
            </a:r>
            <a:endParaRPr sz="2600" i="1" u="none" strike="noStrike" cap="none">
              <a:solidFill>
                <a:srgbClr val="00853C"/>
              </a:solidFill>
            </a:endParaRPr>
          </a:p>
        </p:txBody>
      </p:sp>
      <p:sp>
        <p:nvSpPr>
          <p:cNvPr id="195" name="Google Shape;195;p5"/>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14. Climate Hero Spotlight: Managers and Analysts</a:t>
            </a:r>
            <a:endParaRPr sz="1200" b="1" i="0" u="none" strike="noStrike" cap="none">
              <a:solidFill>
                <a:srgbClr val="FFFFFF"/>
              </a:solidFill>
              <a:latin typeface="Calibri"/>
              <a:ea typeface="Calibri"/>
              <a:cs typeface="Calibri"/>
              <a:sym typeface="Calibri"/>
            </a:endParaRPr>
          </a:p>
        </p:txBody>
      </p:sp>
      <p:pic>
        <p:nvPicPr>
          <p:cNvPr id="196" name="Google Shape;196;p5"/>
          <p:cNvPicPr preferRelativeResize="0"/>
          <p:nvPr/>
        </p:nvPicPr>
        <p:blipFill rotWithShape="1">
          <a:blip r:embed="rId3">
            <a:alphaModFix/>
          </a:blip>
          <a:srcRect/>
          <a:stretch/>
        </p:blipFill>
        <p:spPr>
          <a:xfrm>
            <a:off x="730200" y="112400"/>
            <a:ext cx="929700" cy="982825"/>
          </a:xfrm>
          <a:prstGeom prst="rect">
            <a:avLst/>
          </a:prstGeom>
          <a:noFill/>
          <a:ln>
            <a:noFill/>
          </a:ln>
        </p:spPr>
      </p:pic>
      <p:graphicFrame>
        <p:nvGraphicFramePr>
          <p:cNvPr id="197" name="Google Shape;197;p5"/>
          <p:cNvGraphicFramePr/>
          <p:nvPr/>
        </p:nvGraphicFramePr>
        <p:xfrm>
          <a:off x="7800275" y="1764404"/>
          <a:ext cx="3388750" cy="3250405"/>
        </p:xfrm>
        <a:graphic>
          <a:graphicData uri="http://schemas.openxmlformats.org/drawingml/2006/table">
            <a:tbl>
              <a:tblPr firstRow="1" bandRow="1">
                <a:noFill/>
                <a:tableStyleId>{2B1F0281-BF4A-4EC7-B61D-52934669CD6E}</a:tableStyleId>
              </a:tblPr>
              <a:tblGrid>
                <a:gridCol w="939275">
                  <a:extLst>
                    <a:ext uri="{9D8B030D-6E8A-4147-A177-3AD203B41FA5}">
                      <a16:colId xmlns:a16="http://schemas.microsoft.com/office/drawing/2014/main" val="20000"/>
                    </a:ext>
                  </a:extLst>
                </a:gridCol>
                <a:gridCol w="2449475">
                  <a:extLst>
                    <a:ext uri="{9D8B030D-6E8A-4147-A177-3AD203B41FA5}">
                      <a16:colId xmlns:a16="http://schemas.microsoft.com/office/drawing/2014/main" val="20001"/>
                    </a:ext>
                  </a:extLst>
                </a:gridCol>
              </a:tblGrid>
              <a:tr h="690025">
                <a:tc>
                  <a:txBody>
                    <a:bodyPr/>
                    <a:lstStyle/>
                    <a:p>
                      <a:pPr marL="0" marR="0" lvl="0" indent="0" algn="ctr" rtl="0">
                        <a:lnSpc>
                          <a:spcPct val="100000"/>
                        </a:lnSpc>
                        <a:spcBef>
                          <a:spcPts val="0"/>
                        </a:spcBef>
                        <a:spcAft>
                          <a:spcPts val="0"/>
                        </a:spcAft>
                        <a:buNone/>
                      </a:pPr>
                      <a:r>
                        <a:rPr lang="en-US" sz="2200" u="none" strike="noStrike" cap="none">
                          <a:latin typeface="Calibri"/>
                          <a:ea typeface="Calibri"/>
                          <a:cs typeface="Calibri"/>
                          <a:sym typeface="Calibri"/>
                        </a:rPr>
                        <a:t>Day</a:t>
                      </a:r>
                      <a:endParaRPr sz="2200">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a:latin typeface="Calibri"/>
                          <a:ea typeface="Calibri"/>
                          <a:cs typeface="Calibri"/>
                          <a:sym typeface="Calibri"/>
                        </a:rPr>
                        <a:t>Solar </a:t>
                      </a:r>
                      <a:r>
                        <a:rPr lang="en-US" sz="2200" u="none" strike="noStrike" cap="none">
                          <a:latin typeface="Calibri"/>
                          <a:ea typeface="Calibri"/>
                          <a:cs typeface="Calibri"/>
                          <a:sym typeface="Calibri"/>
                        </a:rPr>
                        <a:t>Output</a:t>
                      </a:r>
                      <a:endParaRPr sz="220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0"/>
                  </a:ext>
                </a:extLst>
              </a:tr>
              <a:tr h="399775">
                <a:tc>
                  <a:txBody>
                    <a:bodyPr/>
                    <a:lstStyle/>
                    <a:p>
                      <a:pPr marL="0" marR="0" lvl="0" indent="0" algn="ctr" rtl="0">
                        <a:lnSpc>
                          <a:spcPct val="100000"/>
                        </a:lnSpc>
                        <a:spcBef>
                          <a:spcPts val="0"/>
                        </a:spcBef>
                        <a:spcAft>
                          <a:spcPts val="0"/>
                        </a:spcAft>
                        <a:buNone/>
                      </a:pPr>
                      <a:r>
                        <a:rPr lang="en-US" sz="2200" u="none" strike="noStrike" cap="none">
                          <a:latin typeface="Calibri"/>
                          <a:ea typeface="Calibri"/>
                          <a:cs typeface="Calibri"/>
                          <a:sym typeface="Calibri"/>
                        </a:rPr>
                        <a:t>1</a:t>
                      </a:r>
                      <a:endParaRPr sz="2200">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latin typeface="Calibri"/>
                          <a:ea typeface="Calibri"/>
                          <a:cs typeface="Calibri"/>
                          <a:sym typeface="Calibri"/>
                        </a:rPr>
                        <a:t>80 </a:t>
                      </a:r>
                      <a:r>
                        <a:rPr lang="en-US" sz="2200" u="none" strike="noStrike" cap="none">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kWh</a:t>
                      </a:r>
                      <a:endParaRPr sz="220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1"/>
                  </a:ext>
                </a:extLst>
              </a:tr>
              <a:tr h="399775">
                <a:tc>
                  <a:txBody>
                    <a:bodyPr/>
                    <a:lstStyle/>
                    <a:p>
                      <a:pPr marL="0" marR="0" lvl="0" indent="0" algn="ctr" rtl="0">
                        <a:lnSpc>
                          <a:spcPct val="100000"/>
                        </a:lnSpc>
                        <a:spcBef>
                          <a:spcPts val="0"/>
                        </a:spcBef>
                        <a:spcAft>
                          <a:spcPts val="0"/>
                        </a:spcAft>
                        <a:buNone/>
                      </a:pPr>
                      <a:r>
                        <a:rPr lang="en-US" sz="2200" u="none" strike="noStrike" cap="none">
                          <a:latin typeface="Calibri"/>
                          <a:ea typeface="Calibri"/>
                          <a:cs typeface="Calibri"/>
                          <a:sym typeface="Calibri"/>
                        </a:rPr>
                        <a:t>2</a:t>
                      </a:r>
                      <a:endParaRPr sz="2200">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latin typeface="Calibri"/>
                          <a:ea typeface="Calibri"/>
                          <a:cs typeface="Calibri"/>
                          <a:sym typeface="Calibri"/>
                        </a:rPr>
                        <a:t>70 kWh</a:t>
                      </a:r>
                      <a:endParaRPr sz="220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2"/>
                  </a:ext>
                </a:extLst>
              </a:tr>
              <a:tr h="399775">
                <a:tc>
                  <a:txBody>
                    <a:bodyPr/>
                    <a:lstStyle/>
                    <a:p>
                      <a:pPr marL="0" marR="0" lvl="0" indent="0" algn="ctr" rtl="0">
                        <a:lnSpc>
                          <a:spcPct val="100000"/>
                        </a:lnSpc>
                        <a:spcBef>
                          <a:spcPts val="0"/>
                        </a:spcBef>
                        <a:spcAft>
                          <a:spcPts val="0"/>
                        </a:spcAft>
                        <a:buNone/>
                      </a:pPr>
                      <a:r>
                        <a:rPr lang="en-US" sz="2200" u="none" strike="noStrike" cap="none">
                          <a:latin typeface="Calibri"/>
                          <a:ea typeface="Calibri"/>
                          <a:cs typeface="Calibri"/>
                          <a:sym typeface="Calibri"/>
                        </a:rPr>
                        <a:t>3</a:t>
                      </a:r>
                      <a:endParaRPr sz="2200">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latin typeface="Calibri"/>
                          <a:ea typeface="Calibri"/>
                          <a:cs typeface="Calibri"/>
                          <a:sym typeface="Calibri"/>
                        </a:rPr>
                        <a:t>90 kWh</a:t>
                      </a:r>
                      <a:endParaRPr sz="220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399775">
                <a:tc>
                  <a:txBody>
                    <a:bodyPr/>
                    <a:lstStyle/>
                    <a:p>
                      <a:pPr marL="0" marR="0" lvl="0" indent="0" algn="ctr" rtl="0">
                        <a:lnSpc>
                          <a:spcPct val="100000"/>
                        </a:lnSpc>
                        <a:spcBef>
                          <a:spcPts val="0"/>
                        </a:spcBef>
                        <a:spcAft>
                          <a:spcPts val="0"/>
                        </a:spcAft>
                        <a:buNone/>
                      </a:pPr>
                      <a:r>
                        <a:rPr lang="en-US" sz="2200" u="none" strike="noStrike" cap="none">
                          <a:latin typeface="Calibri"/>
                          <a:ea typeface="Calibri"/>
                          <a:cs typeface="Calibri"/>
                          <a:sym typeface="Calibri"/>
                        </a:rPr>
                        <a:t>4</a:t>
                      </a:r>
                      <a:endParaRPr sz="2200">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latin typeface="Calibri"/>
                          <a:ea typeface="Calibri"/>
                          <a:cs typeface="Calibri"/>
                          <a:sym typeface="Calibri"/>
                        </a:rPr>
                        <a:t>85 kWh</a:t>
                      </a:r>
                      <a:endParaRPr sz="220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4"/>
                  </a:ext>
                </a:extLst>
              </a:tr>
              <a:tr h="399775">
                <a:tc>
                  <a:txBody>
                    <a:bodyPr/>
                    <a:lstStyle/>
                    <a:p>
                      <a:pPr marL="0" marR="0" lvl="0" indent="0" algn="ctr" rtl="0">
                        <a:lnSpc>
                          <a:spcPct val="100000"/>
                        </a:lnSpc>
                        <a:spcBef>
                          <a:spcPts val="0"/>
                        </a:spcBef>
                        <a:spcAft>
                          <a:spcPts val="0"/>
                        </a:spcAft>
                        <a:buNone/>
                      </a:pPr>
                      <a:r>
                        <a:rPr lang="en-US" sz="2200" u="none" strike="noStrike" cap="none">
                          <a:latin typeface="Calibri"/>
                          <a:ea typeface="Calibri"/>
                          <a:cs typeface="Calibri"/>
                          <a:sym typeface="Calibri"/>
                        </a:rPr>
                        <a:t>5</a:t>
                      </a:r>
                      <a:endParaRPr sz="2200">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latin typeface="Calibri"/>
                          <a:ea typeface="Calibri"/>
                          <a:cs typeface="Calibri"/>
                          <a:sym typeface="Calibri"/>
                        </a:rPr>
                        <a:t>95 kWh</a:t>
                      </a:r>
                      <a:endParaRPr sz="220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5"/>
                  </a:ext>
                </a:extLst>
              </a:tr>
              <a:tr h="399775">
                <a:tc>
                  <a:txBody>
                    <a:bodyPr/>
                    <a:lstStyle/>
                    <a:p>
                      <a:pPr marL="0" marR="0" lvl="0" indent="0" algn="ctr" rtl="0">
                        <a:lnSpc>
                          <a:spcPct val="100000"/>
                        </a:lnSpc>
                        <a:spcBef>
                          <a:spcPts val="0"/>
                        </a:spcBef>
                        <a:spcAft>
                          <a:spcPts val="0"/>
                        </a:spcAft>
                        <a:buNone/>
                      </a:pPr>
                      <a:r>
                        <a:rPr lang="en-US" sz="2200" u="none" strike="noStrike" cap="none">
                          <a:latin typeface="Calibri"/>
                          <a:ea typeface="Calibri"/>
                          <a:cs typeface="Calibri"/>
                          <a:sym typeface="Calibri"/>
                        </a:rPr>
                        <a:t>6</a:t>
                      </a:r>
                      <a:endParaRPr sz="2200">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latin typeface="Calibri"/>
                          <a:ea typeface="Calibri"/>
                          <a:cs typeface="Calibri"/>
                          <a:sym typeface="Calibri"/>
                        </a:rPr>
                        <a:t>75 kWh</a:t>
                      </a:r>
                      <a:endParaRPr sz="220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6"/>
                  </a:ext>
                </a:extLst>
              </a:tr>
            </a:tbl>
          </a:graphicData>
        </a:graphic>
      </p:graphicFrame>
      <p:sp>
        <p:nvSpPr>
          <p:cNvPr id="198" name="Google Shape;198;p5"/>
          <p:cNvSpPr txBox="1"/>
          <p:nvPr/>
        </p:nvSpPr>
        <p:spPr>
          <a:xfrm>
            <a:off x="730200" y="2218500"/>
            <a:ext cx="6166500" cy="275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i="0" u="none" strike="noStrike" cap="none" dirty="0">
                <a:solidFill>
                  <a:srgbClr val="000000"/>
                </a:solidFill>
                <a:latin typeface="Calibri"/>
                <a:ea typeface="Calibri"/>
                <a:cs typeface="Calibri"/>
                <a:sym typeface="Calibri"/>
              </a:rPr>
              <a:t>This table shows energy production for a local solar installation.</a:t>
            </a:r>
            <a:endParaRPr sz="2600" i="0" u="none" strike="noStrike" cap="none" dirty="0">
              <a:solidFill>
                <a:srgbClr val="000000"/>
              </a:solidFill>
              <a:latin typeface="Calibri"/>
              <a:ea typeface="Calibri"/>
              <a:cs typeface="Calibri"/>
              <a:sym typeface="Calibri"/>
            </a:endParaRPr>
          </a:p>
          <a:p>
            <a:pPr marL="285750" marR="0" lvl="0" indent="-273050" algn="l" rtl="0">
              <a:lnSpc>
                <a:spcPct val="100000"/>
              </a:lnSpc>
              <a:spcBef>
                <a:spcPts val="1000"/>
              </a:spcBef>
              <a:spcAft>
                <a:spcPts val="0"/>
              </a:spcAft>
              <a:buClr>
                <a:schemeClr val="dk1"/>
              </a:buClr>
              <a:buSzPts val="2600"/>
              <a:buFont typeface="Calibri"/>
              <a:buChar char="•"/>
            </a:pPr>
            <a:r>
              <a:rPr lang="en-US" sz="2600" i="0" u="none" strike="noStrike" cap="none" dirty="0">
                <a:solidFill>
                  <a:srgbClr val="000000"/>
                </a:solidFill>
                <a:latin typeface="Calibri"/>
                <a:ea typeface="Calibri"/>
                <a:cs typeface="Calibri"/>
                <a:sym typeface="Calibri"/>
              </a:rPr>
              <a:t>What have you noticed about the energy output over six days?</a:t>
            </a:r>
            <a:endParaRPr sz="2600" dirty="0">
              <a:latin typeface="Calibri"/>
              <a:ea typeface="Calibri"/>
              <a:cs typeface="Calibri"/>
              <a:sym typeface="Calibri"/>
            </a:endParaRPr>
          </a:p>
          <a:p>
            <a:pPr marL="285750" marR="0" lvl="0" indent="-273050" algn="l" rtl="0">
              <a:lnSpc>
                <a:spcPct val="100000"/>
              </a:lnSpc>
              <a:spcBef>
                <a:spcPts val="1000"/>
              </a:spcBef>
              <a:spcAft>
                <a:spcPts val="1000"/>
              </a:spcAft>
              <a:buClr>
                <a:schemeClr val="dk1"/>
              </a:buClr>
              <a:buSzPts val="2600"/>
              <a:buFont typeface="Calibri"/>
              <a:buChar char="•"/>
            </a:pPr>
            <a:r>
              <a:rPr lang="en-US" sz="2600" i="0" u="none" strike="noStrike" cap="none" dirty="0">
                <a:solidFill>
                  <a:srgbClr val="000000"/>
                </a:solidFill>
                <a:latin typeface="Calibri"/>
                <a:ea typeface="Calibri"/>
                <a:cs typeface="Calibri"/>
                <a:sym typeface="Calibri"/>
              </a:rPr>
              <a:t>What might have caused changes in energy output?</a:t>
            </a:r>
            <a:endParaRPr sz="2600" dirty="0">
              <a:latin typeface="Calibri"/>
              <a:ea typeface="Calibri"/>
              <a:cs typeface="Calibri"/>
              <a:sym typeface="Calibri"/>
            </a:endParaRPr>
          </a:p>
        </p:txBody>
      </p:sp>
      <p:sp>
        <p:nvSpPr>
          <p:cNvPr id="199" name="Google Shape;199;p5"/>
          <p:cNvSpPr txBox="1"/>
          <p:nvPr/>
        </p:nvSpPr>
        <p:spPr>
          <a:xfrm>
            <a:off x="7243600" y="5194350"/>
            <a:ext cx="4502100" cy="36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Calibri"/>
                <a:ea typeface="Calibri"/>
                <a:cs typeface="Calibri"/>
                <a:sym typeface="Calibri"/>
              </a:rPr>
              <a:t>kWh = kilowatt hour, a standard measure of energy</a:t>
            </a:r>
            <a:endParaRPr sz="16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10bd32f27a_0_15"/>
          <p:cNvSpPr/>
          <p:nvPr/>
        </p:nvSpPr>
        <p:spPr>
          <a:xfrm>
            <a:off x="1304200" y="16404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310bd32f27a_0_15"/>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g310bd32f27a_0_1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3</a:t>
            </a:fld>
            <a:endParaRPr sz="1200"/>
          </a:p>
        </p:txBody>
      </p:sp>
      <p:sp>
        <p:nvSpPr>
          <p:cNvPr id="208" name="Google Shape;208;g310bd32f27a_0_15"/>
          <p:cNvSpPr txBox="1"/>
          <p:nvPr/>
        </p:nvSpPr>
        <p:spPr>
          <a:xfrm>
            <a:off x="11391900" y="6591300"/>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 name="Google Shape;209;g310bd32f27a_0_15"/>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g310bd32f27a_0_15"/>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2"/>
              </a:buClr>
              <a:buSzPts val="4800"/>
              <a:buFont typeface="Calibri"/>
              <a:buNone/>
            </a:pPr>
            <a:r>
              <a:rPr lang="en-US" sz="3800" b="1" i="0" u="none" strike="noStrike" cap="none">
                <a:solidFill>
                  <a:schemeClr val="dk2"/>
                </a:solidFill>
                <a:latin typeface="Calibri"/>
                <a:ea typeface="Calibri"/>
                <a:cs typeface="Calibri"/>
                <a:sym typeface="Calibri"/>
              </a:rPr>
              <a:t>Today’s Agenda</a:t>
            </a:r>
            <a:endParaRPr sz="3800" b="1" i="0" u="none" strike="noStrike" cap="none">
              <a:solidFill>
                <a:srgbClr val="0065A4"/>
              </a:solidFill>
              <a:latin typeface="Calibri"/>
              <a:ea typeface="Calibri"/>
              <a:cs typeface="Calibri"/>
              <a:sym typeface="Calibri"/>
            </a:endParaRPr>
          </a:p>
        </p:txBody>
      </p:sp>
      <p:cxnSp>
        <p:nvCxnSpPr>
          <p:cNvPr id="211" name="Google Shape;211;g310bd32f27a_0_15"/>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212" name="Google Shape;212;g310bd32f27a_0_15"/>
          <p:cNvPicPr preferRelativeResize="0"/>
          <p:nvPr/>
        </p:nvPicPr>
        <p:blipFill rotWithShape="1">
          <a:blip r:embed="rId3">
            <a:alphaModFix/>
          </a:blip>
          <a:srcRect l="15220" r="20121"/>
          <a:stretch/>
        </p:blipFill>
        <p:spPr>
          <a:xfrm>
            <a:off x="529550" y="1216450"/>
            <a:ext cx="4572000" cy="3983702"/>
          </a:xfrm>
          <a:prstGeom prst="rect">
            <a:avLst/>
          </a:prstGeom>
          <a:noFill/>
          <a:ln>
            <a:noFill/>
          </a:ln>
        </p:spPr>
      </p:pic>
      <p:sp>
        <p:nvSpPr>
          <p:cNvPr id="213" name="Google Shape;213;g310bd32f27a_0_15"/>
          <p:cNvSpPr txBox="1">
            <a:spLocks noGrp="1"/>
          </p:cNvSpPr>
          <p:nvPr>
            <p:ph type="body" idx="4294967295"/>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marR="0" lvl="0" indent="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228600" marR="0" lvl="0" indent="-101600" algn="l" rtl="0">
              <a:lnSpc>
                <a:spcPct val="90000"/>
              </a:lnSpc>
              <a:spcBef>
                <a:spcPts val="10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214" name="Google Shape;214;g310bd32f27a_0_15"/>
          <p:cNvSpPr txBox="1"/>
          <p:nvPr/>
        </p:nvSpPr>
        <p:spPr>
          <a:xfrm>
            <a:off x="6455450" y="1891350"/>
            <a:ext cx="5391300" cy="3033300"/>
          </a:xfrm>
          <a:prstGeom prst="rect">
            <a:avLst/>
          </a:prstGeom>
          <a:noFill/>
          <a:ln>
            <a:noFill/>
          </a:ln>
        </p:spPr>
        <p:txBody>
          <a:bodyPr spcFirstLastPara="1" wrap="square" lIns="83800" tIns="83800" rIns="83800" bIns="83800" anchor="t" anchorCtr="0">
            <a:noAutofit/>
          </a:bodyPr>
          <a:lstStyle/>
          <a:p>
            <a:pPr marL="457200" marR="0" lvl="0" indent="-330200" algn="l" rtl="0">
              <a:lnSpc>
                <a:spcPct val="150000"/>
              </a:lnSpc>
              <a:spcBef>
                <a:spcPts val="0"/>
              </a:spcBef>
              <a:spcAft>
                <a:spcPts val="0"/>
              </a:spcAft>
              <a:buClr>
                <a:schemeClr val="dk1"/>
              </a:buClr>
              <a:buSzPts val="1600"/>
              <a:buFont typeface="Calibri"/>
              <a:buChar char="●"/>
            </a:pPr>
            <a:r>
              <a:rPr lang="en-US" sz="2200" b="1" i="0" u="none" strike="noStrike" cap="none">
                <a:solidFill>
                  <a:schemeClr val="dk1"/>
                </a:solidFill>
                <a:latin typeface="Calibri"/>
                <a:ea typeface="Calibri"/>
                <a:cs typeface="Calibri"/>
                <a:sym typeface="Calibri"/>
              </a:rPr>
              <a:t>The Big Question and My Climate Goals</a:t>
            </a:r>
            <a:endParaRPr sz="2200" b="1" i="0" u="none" strike="noStrike" cap="none">
              <a:solidFill>
                <a:schemeClr val="dk1"/>
              </a:solidFill>
              <a:latin typeface="Calibri"/>
              <a:ea typeface="Calibri"/>
              <a:cs typeface="Calibri"/>
              <a:sym typeface="Calibri"/>
            </a:endParaRPr>
          </a:p>
          <a:p>
            <a:pPr marL="457200" marR="0" lvl="0" indent="-330200" algn="l" rtl="0">
              <a:lnSpc>
                <a:spcPct val="150000"/>
              </a:lnSpc>
              <a:spcBef>
                <a:spcPts val="0"/>
              </a:spcBef>
              <a:spcAft>
                <a:spcPts val="0"/>
              </a:spcAft>
              <a:buClr>
                <a:schemeClr val="dk1"/>
              </a:buClr>
              <a:buSzPts val="1600"/>
              <a:buFont typeface="Calibri"/>
              <a:buChar char="●"/>
            </a:pPr>
            <a:r>
              <a:rPr lang="en-US" sz="2200" b="1" i="0" u="none" strike="noStrike" cap="none">
                <a:solidFill>
                  <a:schemeClr val="dk1"/>
                </a:solidFill>
                <a:latin typeface="Calibri"/>
                <a:ea typeface="Calibri"/>
                <a:cs typeface="Calibri"/>
                <a:sym typeface="Calibri"/>
              </a:rPr>
              <a:t>Climate Watch and Discussion</a:t>
            </a:r>
            <a:endParaRPr sz="2200">
              <a:latin typeface="Calibri"/>
              <a:ea typeface="Calibri"/>
              <a:cs typeface="Calibri"/>
              <a:sym typeface="Calibri"/>
            </a:endParaRPr>
          </a:p>
          <a:p>
            <a:pPr marL="457200" marR="0" lvl="0" indent="-330200" algn="l" rtl="0">
              <a:lnSpc>
                <a:spcPct val="150000"/>
              </a:lnSpc>
              <a:spcBef>
                <a:spcPts val="0"/>
              </a:spcBef>
              <a:spcAft>
                <a:spcPts val="0"/>
              </a:spcAft>
              <a:buClr>
                <a:schemeClr val="dk1"/>
              </a:buClr>
              <a:buSzPts val="1600"/>
              <a:buFont typeface="Calibri"/>
              <a:buChar char="●"/>
            </a:pPr>
            <a:r>
              <a:rPr lang="en-US" sz="2200" b="1" i="0" u="none" strike="noStrike" cap="none">
                <a:solidFill>
                  <a:schemeClr val="dk1"/>
                </a:solidFill>
                <a:latin typeface="Calibri"/>
                <a:ea typeface="Calibri"/>
                <a:cs typeface="Calibri"/>
                <a:sym typeface="Calibri"/>
              </a:rPr>
              <a:t>Managers and Analysts in Clean Energy</a:t>
            </a:r>
            <a:endParaRPr sz="2200">
              <a:latin typeface="Calibri"/>
              <a:ea typeface="Calibri"/>
              <a:cs typeface="Calibri"/>
              <a:sym typeface="Calibri"/>
            </a:endParaRPr>
          </a:p>
          <a:p>
            <a:pPr marL="457200" marR="0" lvl="0" indent="-330200" algn="l" rtl="0">
              <a:lnSpc>
                <a:spcPct val="150000"/>
              </a:lnSpc>
              <a:spcBef>
                <a:spcPts val="0"/>
              </a:spcBef>
              <a:spcAft>
                <a:spcPts val="0"/>
              </a:spcAft>
              <a:buClr>
                <a:schemeClr val="dk1"/>
              </a:buClr>
              <a:buSzPts val="1600"/>
              <a:buFont typeface="Calibri"/>
              <a:buChar char="●"/>
            </a:pPr>
            <a:r>
              <a:rPr lang="en-US" sz="2200" b="1" i="0" u="none" strike="noStrike" cap="none">
                <a:solidFill>
                  <a:schemeClr val="dk1"/>
                </a:solidFill>
                <a:latin typeface="Calibri"/>
                <a:ea typeface="Calibri"/>
                <a:cs typeface="Calibri"/>
                <a:sym typeface="Calibri"/>
              </a:rPr>
              <a:t>Skills and Training</a:t>
            </a:r>
            <a:endParaRPr sz="2200" b="1" i="0" u="none" strike="noStrike" cap="none">
              <a:solidFill>
                <a:schemeClr val="dk1"/>
              </a:solidFill>
              <a:latin typeface="Calibri"/>
              <a:ea typeface="Calibri"/>
              <a:cs typeface="Calibri"/>
              <a:sym typeface="Calibri"/>
            </a:endParaRPr>
          </a:p>
          <a:p>
            <a:pPr marL="457200" marR="0" lvl="0" indent="-330200" algn="l" rtl="0">
              <a:lnSpc>
                <a:spcPct val="150000"/>
              </a:lnSpc>
              <a:spcBef>
                <a:spcPts val="0"/>
              </a:spcBef>
              <a:spcAft>
                <a:spcPts val="0"/>
              </a:spcAft>
              <a:buClr>
                <a:schemeClr val="dk1"/>
              </a:buClr>
              <a:buSzPts val="1600"/>
              <a:buFont typeface="Calibri"/>
              <a:buChar char="●"/>
            </a:pPr>
            <a:r>
              <a:rPr lang="en-US" sz="2200" b="1" i="0" u="none" strike="noStrike" cap="none">
                <a:solidFill>
                  <a:schemeClr val="dk1"/>
                </a:solidFill>
                <a:latin typeface="Calibri"/>
                <a:ea typeface="Calibri"/>
                <a:cs typeface="Calibri"/>
                <a:sym typeface="Calibri"/>
              </a:rPr>
              <a:t>Project Back on Track</a:t>
            </a:r>
            <a:endParaRPr sz="2200">
              <a:latin typeface="Calibri"/>
              <a:ea typeface="Calibri"/>
              <a:cs typeface="Calibri"/>
              <a:sym typeface="Calibri"/>
            </a:endParaRPr>
          </a:p>
          <a:p>
            <a:pPr marL="457200" marR="0" lvl="0" indent="-330200" algn="l" rtl="0">
              <a:lnSpc>
                <a:spcPct val="150000"/>
              </a:lnSpc>
              <a:spcBef>
                <a:spcPts val="0"/>
              </a:spcBef>
              <a:spcAft>
                <a:spcPts val="0"/>
              </a:spcAft>
              <a:buClr>
                <a:schemeClr val="dk1"/>
              </a:buClr>
              <a:buSzPts val="1600"/>
              <a:buFont typeface="Calibri"/>
              <a:buChar char="●"/>
            </a:pPr>
            <a:r>
              <a:rPr lang="en-US" sz="2200" b="1" i="0" u="none" strike="noStrike" cap="none">
                <a:solidFill>
                  <a:schemeClr val="dk1"/>
                </a:solidFill>
                <a:latin typeface="Calibri"/>
                <a:ea typeface="Calibri"/>
                <a:cs typeface="Calibri"/>
                <a:sym typeface="Calibri"/>
              </a:rPr>
              <a:t>Key Takeaways and Closing</a:t>
            </a:r>
            <a:endParaRPr sz="2200" b="1" i="0" u="none" strike="noStrike" cap="none">
              <a:solidFill>
                <a:srgbClr val="000000"/>
              </a:solidFill>
              <a:latin typeface="Calibri"/>
              <a:ea typeface="Calibri"/>
              <a:cs typeface="Calibri"/>
              <a:sym typeface="Calibri"/>
            </a:endParaRPr>
          </a:p>
        </p:txBody>
      </p:sp>
      <p:sp>
        <p:nvSpPr>
          <p:cNvPr id="215" name="Google Shape;215;g310bd32f27a_0_15"/>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14. Climate Hero Spotlight: Managers and Analysts</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310bd32f27a_0_98"/>
          <p:cNvSpPr/>
          <p:nvPr/>
        </p:nvSpPr>
        <p:spPr>
          <a:xfrm>
            <a:off x="7235575" y="1640450"/>
            <a:ext cx="4230000" cy="40011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310bd32f27a_0_98"/>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310bd32f27a_0_9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4</a:t>
            </a:fld>
            <a:endParaRPr sz="1200"/>
          </a:p>
        </p:txBody>
      </p:sp>
      <p:sp>
        <p:nvSpPr>
          <p:cNvPr id="224" name="Google Shape;224;g310bd32f27a_0_98"/>
          <p:cNvSpPr txBox="1"/>
          <p:nvPr/>
        </p:nvSpPr>
        <p:spPr>
          <a:xfrm>
            <a:off x="11391900" y="6591300"/>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5" name="Google Shape;225;g310bd32f27a_0_98"/>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6" name="Google Shape;226;g310bd32f27a_0_98"/>
          <p:cNvPicPr preferRelativeResize="0"/>
          <p:nvPr/>
        </p:nvPicPr>
        <p:blipFill rotWithShape="1">
          <a:blip r:embed="rId3">
            <a:alphaModFix/>
          </a:blip>
          <a:srcRect l="17722" r="17721"/>
          <a:stretch/>
        </p:blipFill>
        <p:spPr>
          <a:xfrm>
            <a:off x="6460925" y="1216438"/>
            <a:ext cx="4572000" cy="3983700"/>
          </a:xfrm>
          <a:prstGeom prst="rect">
            <a:avLst/>
          </a:prstGeom>
          <a:noFill/>
          <a:ln>
            <a:noFill/>
          </a:ln>
        </p:spPr>
      </p:pic>
      <p:sp>
        <p:nvSpPr>
          <p:cNvPr id="227" name="Google Shape;227;g310bd32f27a_0_98"/>
          <p:cNvSpPr txBox="1">
            <a:spLocks noGrp="1"/>
          </p:cNvSpPr>
          <p:nvPr>
            <p:ph type="title" idx="4294967295"/>
          </p:nvPr>
        </p:nvSpPr>
        <p:spPr>
          <a:xfrm>
            <a:off x="479775" y="2891125"/>
            <a:ext cx="5458500" cy="1362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B050"/>
              </a:buClr>
              <a:buSzPts val="2600"/>
              <a:buFont typeface="Calibri"/>
              <a:buNone/>
            </a:pPr>
            <a:r>
              <a:rPr lang="en-US" sz="2500" b="0" i="0" u="none" strike="noStrike" cap="none">
                <a:solidFill>
                  <a:schemeClr val="dk1"/>
                </a:solidFill>
                <a:latin typeface="Calibri"/>
                <a:ea typeface="Calibri"/>
                <a:cs typeface="Calibri"/>
                <a:sym typeface="Calibri"/>
              </a:rPr>
              <a:t>How do analysts and managers contribute to designing and implementing climate solutions?</a:t>
            </a:r>
            <a:endParaRPr sz="2500" b="0" i="0" u="none" strike="noStrike" cap="none">
              <a:solidFill>
                <a:schemeClr val="dk1"/>
              </a:solidFill>
              <a:latin typeface="Calibri"/>
              <a:ea typeface="Calibri"/>
              <a:cs typeface="Calibri"/>
              <a:sym typeface="Calibri"/>
            </a:endParaRPr>
          </a:p>
        </p:txBody>
      </p:sp>
      <p:sp>
        <p:nvSpPr>
          <p:cNvPr id="228" name="Google Shape;228;g310bd32f27a_0_98"/>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chemeClr val="dk2"/>
              </a:buClr>
              <a:buSzPts val="4800"/>
              <a:buFont typeface="Calibri"/>
              <a:buNone/>
            </a:pPr>
            <a:r>
              <a:rPr lang="en-US" sz="3800" b="1" i="0" u="none" strike="noStrike" cap="none">
                <a:solidFill>
                  <a:schemeClr val="dk2"/>
                </a:solidFill>
                <a:latin typeface="Calibri"/>
                <a:ea typeface="Calibri"/>
                <a:cs typeface="Calibri"/>
                <a:sym typeface="Calibri"/>
              </a:rPr>
              <a:t>The Big Question</a:t>
            </a:r>
            <a:endParaRPr sz="3800" b="1" i="0" u="none" strike="noStrike" cap="none">
              <a:solidFill>
                <a:srgbClr val="0065A4"/>
              </a:solidFill>
              <a:latin typeface="Calibri"/>
              <a:ea typeface="Calibri"/>
              <a:cs typeface="Calibri"/>
              <a:sym typeface="Calibri"/>
            </a:endParaRPr>
          </a:p>
        </p:txBody>
      </p:sp>
      <p:cxnSp>
        <p:nvCxnSpPr>
          <p:cNvPr id="229" name="Google Shape;229;g310bd32f27a_0_98"/>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230" name="Google Shape;230;g310bd32f27a_0_98"/>
          <p:cNvPicPr preferRelativeResize="0"/>
          <p:nvPr/>
        </p:nvPicPr>
        <p:blipFill rotWithShape="1">
          <a:blip r:embed="rId4">
            <a:alphaModFix/>
          </a:blip>
          <a:srcRect l="32555" t="19521" r="55243" b="62627"/>
          <a:stretch/>
        </p:blipFill>
        <p:spPr>
          <a:xfrm>
            <a:off x="339387" y="1535301"/>
            <a:ext cx="1014263" cy="1075501"/>
          </a:xfrm>
          <a:prstGeom prst="rect">
            <a:avLst/>
          </a:prstGeom>
          <a:noFill/>
          <a:ln>
            <a:noFill/>
          </a:ln>
        </p:spPr>
      </p:pic>
      <p:sp>
        <p:nvSpPr>
          <p:cNvPr id="231" name="Google Shape;231;g310bd32f27a_0_98"/>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14. Climate Hero Spotlight: Managers and Analysts</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10c378f310_0_126"/>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a:t>
            </a:fld>
            <a:endParaRPr/>
          </a:p>
        </p:txBody>
      </p:sp>
      <p:sp>
        <p:nvSpPr>
          <p:cNvPr id="238" name="Google Shape;238;g310c378f310_0_126"/>
          <p:cNvSpPr txBox="1">
            <a:spLocks noGrp="1"/>
          </p:cNvSpPr>
          <p:nvPr>
            <p:ph type="sldNum" idx="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5</a:t>
            </a:fld>
            <a:endParaRPr sz="1200"/>
          </a:p>
        </p:txBody>
      </p:sp>
      <p:sp>
        <p:nvSpPr>
          <p:cNvPr id="239" name="Google Shape;239;g310c378f310_0_126"/>
          <p:cNvSpPr txBox="1">
            <a:spLocks noGrp="1"/>
          </p:cNvSpPr>
          <p:nvPr>
            <p:ph type="body" idx="1"/>
          </p:nvPr>
        </p:nvSpPr>
        <p:spPr>
          <a:xfrm>
            <a:off x="1098125" y="1956925"/>
            <a:ext cx="10135500" cy="3503400"/>
          </a:xfrm>
          <a:prstGeom prst="rect">
            <a:avLst/>
          </a:prstGeom>
        </p:spPr>
        <p:txBody>
          <a:bodyPr spcFirstLastPara="1" wrap="square" lIns="91425" tIns="0" rIns="91425" bIns="45700" anchor="t" anchorCtr="0">
            <a:spAutoFit/>
          </a:bodyPr>
          <a:lstStyle/>
          <a:p>
            <a:pPr marL="0" lvl="0" indent="0" algn="l" rtl="0">
              <a:lnSpc>
                <a:spcPct val="115000"/>
              </a:lnSpc>
              <a:spcBef>
                <a:spcPts val="1000"/>
              </a:spcBef>
              <a:spcAft>
                <a:spcPts val="0"/>
              </a:spcAft>
              <a:buNone/>
            </a:pPr>
            <a:r>
              <a:rPr lang="en-US" sz="2400" b="1" dirty="0"/>
              <a:t>When you complete this lesson, you’ll be able to</a:t>
            </a:r>
            <a:endParaRPr sz="2400" b="1" dirty="0"/>
          </a:p>
          <a:p>
            <a:pPr marL="457200" lvl="0" indent="-381000" algn="l" rtl="0">
              <a:lnSpc>
                <a:spcPct val="115000"/>
              </a:lnSpc>
              <a:spcBef>
                <a:spcPts val="1000"/>
              </a:spcBef>
              <a:spcAft>
                <a:spcPts val="0"/>
              </a:spcAft>
              <a:buSzPts val="2400"/>
              <a:buAutoNum type="arabicPeriod"/>
            </a:pPr>
            <a:r>
              <a:rPr lang="en-US" sz="2400" dirty="0"/>
              <a:t>Explore how analysts and managers contribute to climate-critical solutions across key technology solutions</a:t>
            </a:r>
            <a:endParaRPr sz="2400" dirty="0"/>
          </a:p>
          <a:p>
            <a:pPr marL="457200" lvl="0" indent="-381000" algn="l" rtl="0">
              <a:lnSpc>
                <a:spcPct val="115000"/>
              </a:lnSpc>
              <a:spcBef>
                <a:spcPts val="1000"/>
              </a:spcBef>
              <a:spcAft>
                <a:spcPts val="0"/>
              </a:spcAft>
              <a:buSzPts val="2400"/>
              <a:buAutoNum type="arabicPeriod"/>
            </a:pPr>
            <a:r>
              <a:rPr lang="en-US" sz="2400" dirty="0"/>
              <a:t>Identify the skills, training, and experiences needed to work in analyst and management roles in clean energy</a:t>
            </a:r>
            <a:endParaRPr sz="2400" dirty="0"/>
          </a:p>
          <a:p>
            <a:pPr marL="457200" lvl="0" indent="-381000" algn="l" rtl="0">
              <a:lnSpc>
                <a:spcPct val="115000"/>
              </a:lnSpc>
              <a:spcBef>
                <a:spcPts val="2200"/>
              </a:spcBef>
              <a:spcAft>
                <a:spcPts val="1000"/>
              </a:spcAft>
              <a:buSzPts val="2400"/>
              <a:buAutoNum type="arabicPeriod"/>
            </a:pPr>
            <a:r>
              <a:rPr lang="en-US" sz="2400" dirty="0"/>
              <a:t>Discuss which aspects of a career as an analyst or manager are aligned with your skills, interests, and desired work environment.</a:t>
            </a:r>
            <a:endParaRPr sz="2400" dirty="0"/>
          </a:p>
        </p:txBody>
      </p:sp>
      <p:sp>
        <p:nvSpPr>
          <p:cNvPr id="240" name="Google Shape;240;g310c378f310_0_126"/>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14. Climate Hero Spotlight: Managers and Analysts</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0"/>
          <p:cNvSpPr txBox="1">
            <a:spLocks noGrp="1"/>
          </p:cNvSpPr>
          <p:nvPr>
            <p:ph type="title"/>
          </p:nvPr>
        </p:nvSpPr>
        <p:spPr>
          <a:xfrm>
            <a:off x="304800" y="228600"/>
            <a:ext cx="11582400" cy="5265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800"/>
              <a:buFont typeface="Calibri"/>
              <a:buNone/>
            </a:pPr>
            <a:r>
              <a:rPr lang="en-US" sz="3800"/>
              <a:t>Climate Watch: </a:t>
            </a:r>
            <a:r>
              <a:rPr lang="en-US" sz="3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Video</a:t>
            </a:r>
            <a:endParaRPr sz="3800"/>
          </a:p>
        </p:txBody>
      </p:sp>
      <p:sp>
        <p:nvSpPr>
          <p:cNvPr id="247" name="Google Shape;247;p20"/>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6</a:t>
            </a:fld>
            <a:endParaRPr sz="1200"/>
          </a:p>
        </p:txBody>
      </p:sp>
      <p:sp>
        <p:nvSpPr>
          <p:cNvPr id="249" name="Google Shape;249;p20"/>
          <p:cNvSpPr txBox="1"/>
          <p:nvPr/>
        </p:nvSpPr>
        <p:spPr>
          <a:xfrm>
            <a:off x="8481000" y="5907495"/>
            <a:ext cx="1764900" cy="1848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1200" b="0" i="0" u="none" strike="noStrike" cap="none">
                <a:solidFill>
                  <a:schemeClr val="dk1"/>
                </a:solidFill>
                <a:latin typeface="Calibri"/>
                <a:ea typeface="Calibri"/>
                <a:cs typeface="Calibri"/>
                <a:sym typeface="Calibri"/>
              </a:rPr>
              <a:t>Courtesy XXXXXX</a:t>
            </a:r>
            <a:endParaRPr sz="1200" b="0" i="0" u="none" strike="noStrike" cap="none">
              <a:solidFill>
                <a:schemeClr val="dk1"/>
              </a:solidFill>
              <a:latin typeface="Calibri"/>
              <a:ea typeface="Calibri"/>
              <a:cs typeface="Calibri"/>
              <a:sym typeface="Calibri"/>
            </a:endParaRPr>
          </a:p>
        </p:txBody>
      </p:sp>
      <p:sp>
        <p:nvSpPr>
          <p:cNvPr id="250" name="Google Shape;250;p20"/>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14. Climate Hero Spotlight: Managers and Analysts</a:t>
            </a:r>
            <a:endParaRPr sz="1200" b="1" i="0" u="none" strike="noStrike" cap="none">
              <a:solidFill>
                <a:srgbClr val="FFFFFF"/>
              </a:solidFill>
              <a:latin typeface="Calibri"/>
              <a:ea typeface="Calibri"/>
              <a:cs typeface="Calibri"/>
              <a:sym typeface="Calibri"/>
            </a:endParaRPr>
          </a:p>
        </p:txBody>
      </p:sp>
      <p:pic>
        <p:nvPicPr>
          <p:cNvPr id="2" name="Online Media 1" title="Buildings &amp; Embodied Carbon | Lesson 14: Managers and Analysts">
            <a:hlinkClick r:id="" action="ppaction://media"/>
            <a:extLst>
              <a:ext uri="{FF2B5EF4-FFF2-40B4-BE49-F238E27FC236}">
                <a16:creationId xmlns:a16="http://schemas.microsoft.com/office/drawing/2014/main" id="{C09176D9-4A90-04CE-F552-EE20BB244EEB}"/>
              </a:ext>
            </a:extLst>
          </p:cNvPr>
          <p:cNvPicPr>
            <a:picLocks noRot="1" noChangeAspect="1"/>
          </p:cNvPicPr>
          <p:nvPr>
            <a:videoFile r:link="rId1"/>
          </p:nvPr>
        </p:nvPicPr>
        <p:blipFill>
          <a:blip r:embed="rId4"/>
          <a:stretch>
            <a:fillRect/>
          </a:stretch>
        </p:blipFill>
        <p:spPr>
          <a:xfrm>
            <a:off x="1779905" y="1122680"/>
            <a:ext cx="8623618" cy="487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g318816bf515_0_54"/>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257" name="Google Shape;257;g318816bf515_0_5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7</a:t>
            </a:fld>
            <a:endParaRPr/>
          </a:p>
        </p:txBody>
      </p:sp>
      <p:sp>
        <p:nvSpPr>
          <p:cNvPr id="258" name="Google Shape;258;g318816bf515_0_54"/>
          <p:cNvSpPr txBox="1"/>
          <p:nvPr/>
        </p:nvSpPr>
        <p:spPr>
          <a:xfrm>
            <a:off x="1719450" y="1986300"/>
            <a:ext cx="53151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4800"/>
              <a:buFont typeface="Arial"/>
              <a:buNone/>
            </a:pPr>
            <a:r>
              <a:rPr lang="en-US" sz="3800" b="1">
                <a:solidFill>
                  <a:srgbClr val="0B5394"/>
                </a:solidFill>
                <a:latin typeface="Calibri"/>
                <a:ea typeface="Calibri"/>
                <a:cs typeface="Calibri"/>
                <a:sym typeface="Calibri"/>
              </a:rPr>
              <a:t>Climate Watch </a:t>
            </a:r>
            <a:br>
              <a:rPr lang="en-US" sz="3800" b="1">
                <a:solidFill>
                  <a:srgbClr val="0B5394"/>
                </a:solidFill>
                <a:latin typeface="Calibri"/>
                <a:ea typeface="Calibri"/>
                <a:cs typeface="Calibri"/>
                <a:sym typeface="Calibri"/>
              </a:rPr>
            </a:br>
            <a:r>
              <a:rPr lang="en-US" sz="3800" b="1">
                <a:solidFill>
                  <a:srgbClr val="0B5394"/>
                </a:solidFill>
                <a:latin typeface="Calibri"/>
                <a:ea typeface="Calibri"/>
                <a:cs typeface="Calibri"/>
                <a:sym typeface="Calibri"/>
              </a:rPr>
              <a:t>Discussion</a:t>
            </a:r>
            <a:endParaRPr sz="3800" b="1">
              <a:solidFill>
                <a:srgbClr val="0065A4"/>
              </a:solidFill>
              <a:latin typeface="Calibri"/>
              <a:ea typeface="Calibri"/>
              <a:cs typeface="Calibri"/>
              <a:sym typeface="Calibri"/>
            </a:endParaRPr>
          </a:p>
        </p:txBody>
      </p:sp>
      <p:cxnSp>
        <p:nvCxnSpPr>
          <p:cNvPr id="259" name="Google Shape;259;g318816bf515_0_54"/>
          <p:cNvCxnSpPr/>
          <p:nvPr/>
        </p:nvCxnSpPr>
        <p:spPr>
          <a:xfrm rot="10800000" flipH="1">
            <a:off x="0" y="31677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260" name="Google Shape;260;g318816bf515_0_54"/>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261" name="Google Shape;261;g318816bf515_0_54"/>
          <p:cNvPicPr preferRelativeResize="0"/>
          <p:nvPr/>
        </p:nvPicPr>
        <p:blipFill rotWithShape="1">
          <a:blip r:embed="rId4">
            <a:alphaModFix/>
          </a:blip>
          <a:srcRect l="36661" t="17600" r="51346" b="62560"/>
          <a:stretch/>
        </p:blipFill>
        <p:spPr>
          <a:xfrm>
            <a:off x="304800" y="2293650"/>
            <a:ext cx="1009852" cy="910501"/>
          </a:xfrm>
          <a:prstGeom prst="rect">
            <a:avLst/>
          </a:prstGeom>
          <a:noFill/>
          <a:ln>
            <a:noFill/>
          </a:ln>
        </p:spPr>
      </p:pic>
      <p:sp>
        <p:nvSpPr>
          <p:cNvPr id="262" name="Google Shape;262;g318816bf515_0_54"/>
          <p:cNvSpPr txBox="1"/>
          <p:nvPr/>
        </p:nvSpPr>
        <p:spPr>
          <a:xfrm>
            <a:off x="6596650" y="1028700"/>
            <a:ext cx="4888500" cy="3352800"/>
          </a:xfrm>
          <a:prstGeom prst="rect">
            <a:avLst/>
          </a:prstGeom>
          <a:noFill/>
          <a:ln>
            <a:noFill/>
          </a:ln>
        </p:spPr>
        <p:txBody>
          <a:bodyPr spcFirstLastPara="1" wrap="square" lIns="91425" tIns="91425" rIns="91425" bIns="91425" anchor="t" anchorCtr="0">
            <a:spAutoFit/>
          </a:bodyPr>
          <a:lstStyle/>
          <a:p>
            <a:pPr marL="457200" lvl="0" indent="-387350" algn="l" rtl="0">
              <a:lnSpc>
                <a:spcPct val="115000"/>
              </a:lnSpc>
              <a:spcBef>
                <a:spcPts val="1000"/>
              </a:spcBef>
              <a:spcAft>
                <a:spcPts val="0"/>
              </a:spcAft>
              <a:buClr>
                <a:schemeClr val="dk1"/>
              </a:buClr>
              <a:buSzPts val="2500"/>
              <a:buFont typeface="Calibri"/>
              <a:buAutoNum type="arabicPeriod"/>
            </a:pPr>
            <a:r>
              <a:rPr lang="en-US" sz="2500">
                <a:solidFill>
                  <a:schemeClr val="dk1"/>
                </a:solidFill>
                <a:latin typeface="Calibri"/>
                <a:ea typeface="Calibri"/>
                <a:cs typeface="Calibri"/>
                <a:sym typeface="Calibri"/>
              </a:rPr>
              <a:t>What surprises or interests you most about this type of analyst work?</a:t>
            </a:r>
            <a:endParaRPr sz="2500">
              <a:solidFill>
                <a:schemeClr val="dk1"/>
              </a:solidFill>
              <a:latin typeface="Calibri"/>
              <a:ea typeface="Calibri"/>
              <a:cs typeface="Calibri"/>
              <a:sym typeface="Calibri"/>
            </a:endParaRPr>
          </a:p>
          <a:p>
            <a:pPr marL="457200" lvl="0" indent="-387350" algn="l" rtl="0">
              <a:lnSpc>
                <a:spcPct val="115000"/>
              </a:lnSpc>
              <a:spcBef>
                <a:spcPts val="1000"/>
              </a:spcBef>
              <a:spcAft>
                <a:spcPts val="1000"/>
              </a:spcAft>
              <a:buClr>
                <a:schemeClr val="dk1"/>
              </a:buClr>
              <a:buSzPts val="2500"/>
              <a:buFont typeface="Calibri"/>
              <a:buAutoNum type="arabicPeriod"/>
            </a:pPr>
            <a:r>
              <a:rPr lang="en-US" sz="2500">
                <a:solidFill>
                  <a:schemeClr val="dk1"/>
                </a:solidFill>
                <a:latin typeface="Calibri"/>
                <a:ea typeface="Calibri"/>
                <a:cs typeface="Calibri"/>
                <a:sym typeface="Calibri"/>
              </a:rPr>
              <a:t>How does the analysis shown in the video connect to other climate critical careers discussed in this course?</a:t>
            </a:r>
            <a:endParaRPr sz="2500">
              <a:solidFill>
                <a:schemeClr val="dk1"/>
              </a:solidFill>
              <a:latin typeface="Calibri"/>
              <a:ea typeface="Calibri"/>
              <a:cs typeface="Calibri"/>
              <a:sym typeface="Calibri"/>
            </a:endParaRPr>
          </a:p>
        </p:txBody>
      </p:sp>
      <p:sp>
        <p:nvSpPr>
          <p:cNvPr id="263" name="Google Shape;263;g318816bf515_0_54"/>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14. Climate Hero Spotlight: Managers and Analysts</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
          <p:cNvSpPr/>
          <p:nvPr/>
        </p:nvSpPr>
        <p:spPr>
          <a:xfrm>
            <a:off x="6096000" y="544275"/>
            <a:ext cx="5812800" cy="5294400"/>
          </a:xfrm>
          <a:prstGeom prst="roundRect">
            <a:avLst>
              <a:gd name="adj" fmla="val 10458"/>
            </a:avLst>
          </a:prstGeom>
          <a:solidFill>
            <a:srgbClr val="FFFFFF"/>
          </a:solidFill>
          <a:ln w="38100" cap="flat" cmpd="sng">
            <a:solidFill>
              <a:srgbClr val="79C1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65A4"/>
              </a:solidFill>
              <a:latin typeface="Arial"/>
              <a:ea typeface="Arial"/>
              <a:cs typeface="Arial"/>
              <a:sym typeface="Arial"/>
            </a:endParaRPr>
          </a:p>
        </p:txBody>
      </p:sp>
      <p:sp>
        <p:nvSpPr>
          <p:cNvPr id="270" name="Google Shape;270;p2"/>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a:t>8</a:t>
            </a:fld>
            <a:endParaRPr sz="1200"/>
          </a:p>
        </p:txBody>
      </p:sp>
      <p:sp>
        <p:nvSpPr>
          <p:cNvPr id="271" name="Google Shape;271;p2"/>
          <p:cNvSpPr txBox="1">
            <a:spLocks noGrp="1"/>
          </p:cNvSpPr>
          <p:nvPr>
            <p:ph type="body" idx="4294967295"/>
          </p:nvPr>
        </p:nvSpPr>
        <p:spPr>
          <a:xfrm>
            <a:off x="7450800" y="1336350"/>
            <a:ext cx="4227600" cy="4227900"/>
          </a:xfrm>
          <a:prstGeom prst="rect">
            <a:avLst/>
          </a:prstGeom>
          <a:noFill/>
          <a:ln>
            <a:noFill/>
          </a:ln>
        </p:spPr>
        <p:txBody>
          <a:bodyPr spcFirstLastPara="1" wrap="square" lIns="91425" tIns="0" rIns="91425" bIns="45700" anchor="t" anchorCtr="0">
            <a:spAutoFit/>
          </a:bodyPr>
          <a:lstStyle/>
          <a:p>
            <a:pPr marL="50800" lvl="0" indent="0" algn="l" rtl="0">
              <a:lnSpc>
                <a:spcPct val="115000"/>
              </a:lnSpc>
              <a:spcBef>
                <a:spcPts val="1000"/>
              </a:spcBef>
              <a:spcAft>
                <a:spcPts val="0"/>
              </a:spcAft>
              <a:buSzPts val="2800"/>
              <a:buNone/>
            </a:pPr>
            <a:r>
              <a:rPr lang="en-US" sz="2500" b="1">
                <a:solidFill>
                  <a:schemeClr val="accent3"/>
                </a:solidFill>
              </a:rPr>
              <a:t>Project managers </a:t>
            </a:r>
            <a:r>
              <a:rPr lang="en-US" sz="2500"/>
              <a:t>oversee renewable energy installations, such as solar or wind projects.</a:t>
            </a:r>
            <a:endParaRPr sz="2500"/>
          </a:p>
          <a:p>
            <a:pPr marL="50800" lvl="0" indent="0" algn="l" rtl="0">
              <a:lnSpc>
                <a:spcPct val="115000"/>
              </a:lnSpc>
              <a:spcBef>
                <a:spcPts val="1000"/>
              </a:spcBef>
              <a:spcAft>
                <a:spcPts val="0"/>
              </a:spcAft>
              <a:buSzPts val="2800"/>
              <a:buNone/>
            </a:pPr>
            <a:endParaRPr sz="2500"/>
          </a:p>
          <a:p>
            <a:pPr marL="50800" lvl="0" indent="0" algn="l" rtl="0">
              <a:lnSpc>
                <a:spcPct val="115000"/>
              </a:lnSpc>
              <a:spcBef>
                <a:spcPts val="1000"/>
              </a:spcBef>
              <a:spcAft>
                <a:spcPts val="0"/>
              </a:spcAft>
              <a:buSzPts val="2800"/>
              <a:buNone/>
            </a:pPr>
            <a:r>
              <a:rPr lang="en-US" sz="2500" b="1">
                <a:solidFill>
                  <a:schemeClr val="accent3"/>
                </a:solidFill>
              </a:rPr>
              <a:t>Program managers </a:t>
            </a:r>
            <a:r>
              <a:rPr lang="en-US" sz="2500"/>
              <a:t>supervise multiple related projects to achieve larger goals, such as a local solar incentive program.</a:t>
            </a:r>
            <a:endParaRPr sz="2500"/>
          </a:p>
        </p:txBody>
      </p:sp>
      <p:pic>
        <p:nvPicPr>
          <p:cNvPr id="272" name="Google Shape;272;p2" descr="Cycle with people with solid fill"/>
          <p:cNvPicPr preferRelativeResize="0"/>
          <p:nvPr/>
        </p:nvPicPr>
        <p:blipFill rotWithShape="1">
          <a:blip r:embed="rId3">
            <a:alphaModFix/>
          </a:blip>
          <a:srcRect/>
          <a:stretch/>
        </p:blipFill>
        <p:spPr>
          <a:xfrm>
            <a:off x="6386392" y="3228950"/>
            <a:ext cx="914400" cy="914400"/>
          </a:xfrm>
          <a:prstGeom prst="rect">
            <a:avLst/>
          </a:prstGeom>
          <a:noFill/>
          <a:ln>
            <a:noFill/>
          </a:ln>
        </p:spPr>
      </p:pic>
      <p:pic>
        <p:nvPicPr>
          <p:cNvPr id="273" name="Google Shape;273;p2" descr="Clipboard Partially Checked with solid fill"/>
          <p:cNvPicPr preferRelativeResize="0"/>
          <p:nvPr/>
        </p:nvPicPr>
        <p:blipFill rotWithShape="1">
          <a:blip r:embed="rId4">
            <a:alphaModFix/>
          </a:blip>
          <a:srcRect/>
          <a:stretch/>
        </p:blipFill>
        <p:spPr>
          <a:xfrm>
            <a:off x="6386392" y="1412850"/>
            <a:ext cx="914400" cy="914400"/>
          </a:xfrm>
          <a:prstGeom prst="rect">
            <a:avLst/>
          </a:prstGeom>
          <a:noFill/>
          <a:ln>
            <a:noFill/>
          </a:ln>
        </p:spPr>
      </p:pic>
      <p:sp>
        <p:nvSpPr>
          <p:cNvPr id="274" name="Google Shape;274;p2"/>
          <p:cNvSpPr txBox="1">
            <a:spLocks noGrp="1"/>
          </p:cNvSpPr>
          <p:nvPr>
            <p:ph type="title"/>
          </p:nvPr>
        </p:nvSpPr>
        <p:spPr>
          <a:xfrm>
            <a:off x="457200" y="2490000"/>
            <a:ext cx="4825500" cy="5265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Manager Roles</a:t>
            </a:r>
            <a:endParaRPr/>
          </a:p>
        </p:txBody>
      </p:sp>
      <p:sp>
        <p:nvSpPr>
          <p:cNvPr id="275" name="Google Shape;275;p2"/>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14. Climate Hero Spotlight: Managers and Analysts</a:t>
            </a:r>
            <a:endParaRPr sz="1200" b="1" i="0" u="none" strike="noStrike" cap="none">
              <a:solidFill>
                <a:srgbClr val="FFFFFF"/>
              </a:solidFill>
              <a:latin typeface="Calibri"/>
              <a:ea typeface="Calibri"/>
              <a:cs typeface="Calibri"/>
              <a:sym typeface="Calibri"/>
            </a:endParaRPr>
          </a:p>
        </p:txBody>
      </p:sp>
      <p:cxnSp>
        <p:nvCxnSpPr>
          <p:cNvPr id="276" name="Google Shape;276;p2"/>
          <p:cNvCxnSpPr/>
          <p:nvPr/>
        </p:nvCxnSpPr>
        <p:spPr>
          <a:xfrm>
            <a:off x="0" y="3170750"/>
            <a:ext cx="48978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
          <p:cNvSpPr/>
          <p:nvPr/>
        </p:nvSpPr>
        <p:spPr>
          <a:xfrm>
            <a:off x="304800" y="553200"/>
            <a:ext cx="5812800" cy="5294400"/>
          </a:xfrm>
          <a:prstGeom prst="roundRect">
            <a:avLst>
              <a:gd name="adj" fmla="val 10458"/>
            </a:avLst>
          </a:prstGeom>
          <a:solidFill>
            <a:srgbClr val="FFFFFF"/>
          </a:solidFill>
          <a:ln w="38100" cap="flat" cmpd="sng">
            <a:solidFill>
              <a:srgbClr val="79C1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65A4"/>
              </a:solidFill>
              <a:latin typeface="Arial"/>
              <a:ea typeface="Arial"/>
              <a:cs typeface="Arial"/>
              <a:sym typeface="Arial"/>
            </a:endParaRPr>
          </a:p>
        </p:txBody>
      </p:sp>
      <p:sp>
        <p:nvSpPr>
          <p:cNvPr id="283" name="Google Shape;283;p3"/>
          <p:cNvSpPr txBox="1">
            <a:spLocks noGrp="1"/>
          </p:cNvSpPr>
          <p:nvPr>
            <p:ph type="title"/>
          </p:nvPr>
        </p:nvSpPr>
        <p:spPr>
          <a:xfrm>
            <a:off x="7660675" y="2438975"/>
            <a:ext cx="4104000" cy="526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0065A4"/>
              </a:buClr>
              <a:buSzPts val="4800"/>
              <a:buFont typeface="Calibri"/>
              <a:buNone/>
            </a:pPr>
            <a:r>
              <a:rPr lang="en-US"/>
              <a:t>Analyst Roles</a:t>
            </a:r>
            <a:endParaRPr/>
          </a:p>
        </p:txBody>
      </p:sp>
      <p:sp>
        <p:nvSpPr>
          <p:cNvPr id="284" name="Google Shape;284;p3"/>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a:t>9</a:t>
            </a:fld>
            <a:endParaRPr sz="1200"/>
          </a:p>
        </p:txBody>
      </p:sp>
      <p:sp>
        <p:nvSpPr>
          <p:cNvPr id="285" name="Google Shape;285;p3"/>
          <p:cNvSpPr txBox="1">
            <a:spLocks noGrp="1"/>
          </p:cNvSpPr>
          <p:nvPr>
            <p:ph type="body" idx="4294967295"/>
          </p:nvPr>
        </p:nvSpPr>
        <p:spPr>
          <a:xfrm>
            <a:off x="1610825" y="1369425"/>
            <a:ext cx="4260900" cy="3785100"/>
          </a:xfrm>
          <a:prstGeom prst="rect">
            <a:avLst/>
          </a:prstGeom>
          <a:noFill/>
          <a:ln>
            <a:noFill/>
          </a:ln>
        </p:spPr>
        <p:txBody>
          <a:bodyPr spcFirstLastPara="1" wrap="square" lIns="91425" tIns="0" rIns="91425" bIns="45700" anchor="t" anchorCtr="0">
            <a:spAutoFit/>
          </a:bodyPr>
          <a:lstStyle/>
          <a:p>
            <a:pPr marL="50800" lvl="0" indent="0" algn="l" rtl="0">
              <a:lnSpc>
                <a:spcPct val="115000"/>
              </a:lnSpc>
              <a:spcBef>
                <a:spcPts val="1000"/>
              </a:spcBef>
              <a:spcAft>
                <a:spcPts val="0"/>
              </a:spcAft>
              <a:buSzPts val="2800"/>
              <a:buNone/>
            </a:pPr>
            <a:r>
              <a:rPr lang="en-US" sz="2500" b="1">
                <a:solidFill>
                  <a:schemeClr val="accent3"/>
                </a:solidFill>
              </a:rPr>
              <a:t>Sustainability analysts </a:t>
            </a:r>
            <a:r>
              <a:rPr lang="en-US" sz="2500"/>
              <a:t>evaluate energy use, emissions, and sustainability practices for improvement.</a:t>
            </a:r>
            <a:endParaRPr sz="2500"/>
          </a:p>
          <a:p>
            <a:pPr marL="50800" lvl="0" indent="0" algn="l" rtl="0">
              <a:lnSpc>
                <a:spcPct val="115000"/>
              </a:lnSpc>
              <a:spcBef>
                <a:spcPts val="1000"/>
              </a:spcBef>
              <a:spcAft>
                <a:spcPts val="0"/>
              </a:spcAft>
              <a:buSzPts val="2800"/>
              <a:buNone/>
            </a:pPr>
            <a:endParaRPr sz="2500"/>
          </a:p>
          <a:p>
            <a:pPr marL="50800" lvl="0" indent="0" algn="l" rtl="0">
              <a:lnSpc>
                <a:spcPct val="115000"/>
              </a:lnSpc>
              <a:spcBef>
                <a:spcPts val="1000"/>
              </a:spcBef>
              <a:spcAft>
                <a:spcPts val="0"/>
              </a:spcAft>
              <a:buSzPts val="2800"/>
              <a:buNone/>
            </a:pPr>
            <a:r>
              <a:rPr lang="en-US" sz="2500" b="1">
                <a:solidFill>
                  <a:schemeClr val="accent3"/>
                </a:solidFill>
              </a:rPr>
              <a:t>Market analysts </a:t>
            </a:r>
            <a:r>
              <a:rPr lang="en-US" sz="2500"/>
              <a:t>research trends in clean energy to help guide business decisions.</a:t>
            </a:r>
            <a:endParaRPr sz="2500"/>
          </a:p>
        </p:txBody>
      </p:sp>
      <p:pic>
        <p:nvPicPr>
          <p:cNvPr id="286" name="Google Shape;286;p3" descr="Sustainability with solid fill"/>
          <p:cNvPicPr preferRelativeResize="0"/>
          <p:nvPr/>
        </p:nvPicPr>
        <p:blipFill rotWithShape="1">
          <a:blip r:embed="rId3">
            <a:alphaModFix/>
          </a:blip>
          <a:srcRect/>
          <a:stretch/>
        </p:blipFill>
        <p:spPr>
          <a:xfrm>
            <a:off x="609598" y="1403820"/>
            <a:ext cx="914400" cy="914400"/>
          </a:xfrm>
          <a:prstGeom prst="rect">
            <a:avLst/>
          </a:prstGeom>
          <a:noFill/>
          <a:ln>
            <a:noFill/>
          </a:ln>
        </p:spPr>
      </p:pic>
      <p:pic>
        <p:nvPicPr>
          <p:cNvPr id="287" name="Google Shape;287;p3" descr="Research with solid fill"/>
          <p:cNvPicPr preferRelativeResize="0"/>
          <p:nvPr/>
        </p:nvPicPr>
        <p:blipFill rotWithShape="1">
          <a:blip r:embed="rId4">
            <a:alphaModFix/>
          </a:blip>
          <a:srcRect/>
          <a:stretch/>
        </p:blipFill>
        <p:spPr>
          <a:xfrm>
            <a:off x="609605" y="3933926"/>
            <a:ext cx="914400" cy="914400"/>
          </a:xfrm>
          <a:prstGeom prst="rect">
            <a:avLst/>
          </a:prstGeom>
          <a:noFill/>
          <a:ln>
            <a:noFill/>
          </a:ln>
        </p:spPr>
      </p:pic>
      <p:sp>
        <p:nvSpPr>
          <p:cNvPr id="288" name="Google Shape;288;p3"/>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14. Climate Hero Spotlight: Managers and Analysts</a:t>
            </a:r>
            <a:endParaRPr sz="1200" b="1" i="0" u="none" strike="noStrike" cap="none">
              <a:solidFill>
                <a:srgbClr val="FFFFFF"/>
              </a:solidFill>
              <a:latin typeface="Calibri"/>
              <a:ea typeface="Calibri"/>
              <a:cs typeface="Calibri"/>
              <a:sym typeface="Calibri"/>
            </a:endParaRPr>
          </a:p>
        </p:txBody>
      </p:sp>
      <p:cxnSp>
        <p:nvCxnSpPr>
          <p:cNvPr id="289" name="Google Shape;289;p3"/>
          <p:cNvCxnSpPr/>
          <p:nvPr/>
        </p:nvCxnSpPr>
        <p:spPr>
          <a:xfrm>
            <a:off x="7364300" y="3156125"/>
            <a:ext cx="4860300" cy="1170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Content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08fa42-3293-4960-9eba-b4907ca33f3b">
      <Terms xmlns="http://schemas.microsoft.com/office/infopath/2007/PartnerControls"/>
    </lcf76f155ced4ddcb4097134ff3c332f>
    <Notes xmlns="9d08fa42-3293-4960-9eba-b4907ca33f3b" xsi:nil="true"/>
    <TaxCatchAll xmlns="ea4dc06b-4cba-4925-8846-bb8fd58a5d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C1CADA0E019C418B12594A264DCDB3" ma:contentTypeVersion="14" ma:contentTypeDescription="Create a new document." ma:contentTypeScope="" ma:versionID="982956039f9f749d366e5f0198fa24a9">
  <xsd:schema xmlns:xsd="http://www.w3.org/2001/XMLSchema" xmlns:xs="http://www.w3.org/2001/XMLSchema" xmlns:p="http://schemas.microsoft.com/office/2006/metadata/properties" xmlns:ns2="9d08fa42-3293-4960-9eba-b4907ca33f3b" xmlns:ns3="ea4dc06b-4cba-4925-8846-bb8fd58a5dc8" targetNamespace="http://schemas.microsoft.com/office/2006/metadata/properties" ma:root="true" ma:fieldsID="766a51feb9f54d2595e4ebf5a6947d46" ns2:_="" ns3:_="">
    <xsd:import namespace="9d08fa42-3293-4960-9eba-b4907ca33f3b"/>
    <xsd:import namespace="ea4dc06b-4cba-4925-8846-bb8fd58a5dc8"/>
    <xsd:element name="properties">
      <xsd:complexType>
        <xsd:sequence>
          <xsd:element name="documentManagement">
            <xsd:complexType>
              <xsd:all>
                <xsd:element ref="ns2:Notes"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8fa42-3293-4960-9eba-b4907ca33f3b" elementFormDefault="qualified">
    <xsd:import namespace="http://schemas.microsoft.com/office/2006/documentManagement/types"/>
    <xsd:import namespace="http://schemas.microsoft.com/office/infopath/2007/PartnerControls"/>
    <xsd:element name="Notes" ma:index="8" nillable="true" ma:displayName="Notes" ma:format="Dropdown" ma:internalName="Notes">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faeb5f8-066e-4252-85f7-2a35006b499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4dc06b-4cba-4925-8846-bb8fd58a5dc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e8a82ed-2c5d-44c2-a927-9ddc486722b8}" ma:internalName="TaxCatchAll" ma:showField="CatchAllData" ma:web="ea4dc06b-4cba-4925-8846-bb8fd58a5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E6438E-C3CD-441D-B2E7-22044C4B7CBE}">
  <ds:schemaRefs>
    <ds:schemaRef ds:uri="http://schemas.microsoft.com/office/2006/metadata/properties"/>
    <ds:schemaRef ds:uri="http://schemas.microsoft.com/office/infopath/2007/PartnerControls"/>
    <ds:schemaRef ds:uri="9d08fa42-3293-4960-9eba-b4907ca33f3b"/>
    <ds:schemaRef ds:uri="ea4dc06b-4cba-4925-8846-bb8fd58a5dc8"/>
  </ds:schemaRefs>
</ds:datastoreItem>
</file>

<file path=customXml/itemProps2.xml><?xml version="1.0" encoding="utf-8"?>
<ds:datastoreItem xmlns:ds="http://schemas.openxmlformats.org/officeDocument/2006/customXml" ds:itemID="{98CC39C1-B2B4-4D54-A3CE-0D841FF5E21B}">
  <ds:schemaRefs>
    <ds:schemaRef ds:uri="http://schemas.microsoft.com/sharepoint/v3/contenttype/forms"/>
  </ds:schemaRefs>
</ds:datastoreItem>
</file>

<file path=customXml/itemProps3.xml><?xml version="1.0" encoding="utf-8"?>
<ds:datastoreItem xmlns:ds="http://schemas.openxmlformats.org/officeDocument/2006/customXml" ds:itemID="{DDA1C099-98C8-4D1E-9DB1-DD9A4E7588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8fa42-3293-4960-9eba-b4907ca33f3b"/>
    <ds:schemaRef ds:uri="ea4dc06b-4cba-4925-8846-bb8fd58a5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117</TotalTime>
  <Words>2400</Words>
  <Application>Microsoft Office PowerPoint</Application>
  <PresentationFormat>Widescreen</PresentationFormat>
  <Paragraphs>217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Content Slides</vt:lpstr>
      <vt:lpstr>PowerPoint Presentation</vt:lpstr>
      <vt:lpstr>Opening Activity</vt:lpstr>
      <vt:lpstr>PowerPoint Presentation</vt:lpstr>
      <vt:lpstr>How do analysts and managers contribute to designing and implementing climate solutions?</vt:lpstr>
      <vt:lpstr>PowerPoint Presentation</vt:lpstr>
      <vt:lpstr>Climate Watch: Video</vt:lpstr>
      <vt:lpstr>PowerPoint Presentation</vt:lpstr>
      <vt:lpstr>Manager Roles</vt:lpstr>
      <vt:lpstr>Analyst Roles</vt:lpstr>
      <vt:lpstr>Skills and Knowledge</vt:lpstr>
      <vt:lpstr>Education and Training</vt:lpstr>
      <vt:lpstr>Growth Potential</vt:lpstr>
      <vt:lpstr>Project Back on Track</vt:lpstr>
      <vt:lpstr>Activity Debrief</vt:lpstr>
      <vt:lpstr>Key Points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Benjamin Gross</dc:creator>
  <cp:lastModifiedBy> </cp:lastModifiedBy>
  <cp:revision>5</cp:revision>
  <dcterms:created xsi:type="dcterms:W3CDTF">2024-01-16T16:54:29Z</dcterms:created>
  <dcterms:modified xsi:type="dcterms:W3CDTF">2024-12-19T01:14:02Z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0x010100C9C1CADA0E019C418B12594A264DCDB3</vt:lpwstr>
  </property>
  <property fmtid="{D5CDD505-2E9C-101B-9397-08002B2CF9AE}" pid="3" name="MediaServiceImageTags">
    <vt:lpwstr/>
  </property>
</Properties>
</file>